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93" r:id="rId3"/>
    <p:sldId id="267" r:id="rId4"/>
    <p:sldId id="273" r:id="rId5"/>
    <p:sldId id="318" r:id="rId6"/>
    <p:sldId id="324" r:id="rId7"/>
    <p:sldId id="325" r:id="rId8"/>
    <p:sldId id="326" r:id="rId9"/>
    <p:sldId id="291" r:id="rId10"/>
    <p:sldId id="275" r:id="rId11"/>
    <p:sldId id="268" r:id="rId12"/>
    <p:sldId id="297" r:id="rId13"/>
    <p:sldId id="307" r:id="rId14"/>
    <p:sldId id="315" r:id="rId15"/>
    <p:sldId id="316" r:id="rId16"/>
    <p:sldId id="304" r:id="rId17"/>
    <p:sldId id="305" r:id="rId18"/>
    <p:sldId id="333" r:id="rId19"/>
    <p:sldId id="320" r:id="rId20"/>
    <p:sldId id="327" r:id="rId21"/>
    <p:sldId id="321" r:id="rId22"/>
    <p:sldId id="313" r:id="rId23"/>
    <p:sldId id="323" r:id="rId24"/>
    <p:sldId id="332" r:id="rId25"/>
    <p:sldId id="314" r:id="rId26"/>
    <p:sldId id="328" r:id="rId27"/>
    <p:sldId id="329" r:id="rId28"/>
    <p:sldId id="330" r:id="rId29"/>
    <p:sldId id="257" r:id="rId30"/>
    <p:sldId id="290" r:id="rId31"/>
    <p:sldId id="281" r:id="rId32"/>
    <p:sldId id="299" r:id="rId33"/>
    <p:sldId id="301" r:id="rId34"/>
    <p:sldId id="265" r:id="rId35"/>
    <p:sldId id="331"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CE63"/>
    <a:srgbClr val="D6B8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4"/>
    <p:restoredTop sz="96820"/>
  </p:normalViewPr>
  <p:slideViewPr>
    <p:cSldViewPr snapToGrid="0" snapToObjects="1">
      <p:cViewPr>
        <p:scale>
          <a:sx n="101" d="100"/>
          <a:sy n="101" d="100"/>
        </p:scale>
        <p:origin x="72" y="1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85A464-DD98-A74E-8340-7C1D0183C2B9}" type="datetimeFigureOut">
              <a:rPr lang="fr-FR" smtClean="0"/>
              <a:t>15/10/2020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24E54-D7B0-0F49-ACDB-AFE6D0E0FF39}" type="slidenum">
              <a:rPr lang="fr-FR" smtClean="0"/>
              <a:t>‹#›</a:t>
            </a:fld>
            <a:endParaRPr lang="fr-FR"/>
          </a:p>
        </p:txBody>
      </p:sp>
    </p:spTree>
    <p:extLst>
      <p:ext uri="{BB962C8B-B14F-4D97-AF65-F5344CB8AC3E}">
        <p14:creationId xmlns:p14="http://schemas.microsoft.com/office/powerpoint/2010/main" val="1073202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latin typeface="Times New Roman" charset="0"/>
                <a:ea typeface="Times New Roman" charset="0"/>
                <a:cs typeface="Times New Roman" charset="0"/>
              </a:rPr>
              <a:t>Diversité des matériaux textuels</a:t>
            </a:r>
          </a:p>
        </p:txBody>
      </p:sp>
      <p:sp>
        <p:nvSpPr>
          <p:cNvPr id="4" name="Espace réservé du numéro de diapositive 3"/>
          <p:cNvSpPr>
            <a:spLocks noGrp="1"/>
          </p:cNvSpPr>
          <p:nvPr>
            <p:ph type="sldNum" sz="quarter" idx="10"/>
          </p:nvPr>
        </p:nvSpPr>
        <p:spPr/>
        <p:txBody>
          <a:bodyPr/>
          <a:lstStyle/>
          <a:p>
            <a:fld id="{0C224E54-D7B0-0F49-ACDB-AFE6D0E0FF39}" type="slidenum">
              <a:rPr lang="fr-FR" smtClean="0"/>
              <a:t>2</a:t>
            </a:fld>
            <a:endParaRPr lang="fr-FR"/>
          </a:p>
        </p:txBody>
      </p:sp>
    </p:spTree>
    <p:extLst>
      <p:ext uri="{BB962C8B-B14F-4D97-AF65-F5344CB8AC3E}">
        <p14:creationId xmlns:p14="http://schemas.microsoft.com/office/powerpoint/2010/main" val="1466487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709a3ee3f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709a3ee3f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2291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709a3ee3f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709a3ee3f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1854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709a3ee3fe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709a3ee3fe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709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709a3ee3f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709a3ee3f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917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709a3ee3f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709a3ee3f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4151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C224E54-D7B0-0F49-ACDB-AFE6D0E0FF39}" type="slidenum">
              <a:rPr lang="fr-FR" smtClean="0"/>
              <a:t>5</a:t>
            </a:fld>
            <a:endParaRPr lang="fr-FR"/>
          </a:p>
        </p:txBody>
      </p:sp>
    </p:spTree>
    <p:extLst>
      <p:ext uri="{BB962C8B-B14F-4D97-AF65-F5344CB8AC3E}">
        <p14:creationId xmlns:p14="http://schemas.microsoft.com/office/powerpoint/2010/main" val="1088006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C224E54-D7B0-0F49-ACDB-AFE6D0E0FF39}" type="slidenum">
              <a:rPr lang="fr-FR" smtClean="0"/>
              <a:t>6</a:t>
            </a:fld>
            <a:endParaRPr lang="fr-FR"/>
          </a:p>
        </p:txBody>
      </p:sp>
    </p:spTree>
    <p:extLst>
      <p:ext uri="{BB962C8B-B14F-4D97-AF65-F5344CB8AC3E}">
        <p14:creationId xmlns:p14="http://schemas.microsoft.com/office/powerpoint/2010/main" val="1236035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C224E54-D7B0-0F49-ACDB-AFE6D0E0FF39}" type="slidenum">
              <a:rPr lang="fr-FR" smtClean="0"/>
              <a:t>7</a:t>
            </a:fld>
            <a:endParaRPr lang="fr-FR"/>
          </a:p>
        </p:txBody>
      </p:sp>
    </p:spTree>
    <p:extLst>
      <p:ext uri="{BB962C8B-B14F-4D97-AF65-F5344CB8AC3E}">
        <p14:creationId xmlns:p14="http://schemas.microsoft.com/office/powerpoint/2010/main" val="724178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C224E54-D7B0-0F49-ACDB-AFE6D0E0FF39}" type="slidenum">
              <a:rPr lang="fr-FR" smtClean="0"/>
              <a:t>8</a:t>
            </a:fld>
            <a:endParaRPr lang="fr-FR"/>
          </a:p>
        </p:txBody>
      </p:sp>
    </p:spTree>
    <p:extLst>
      <p:ext uri="{BB962C8B-B14F-4D97-AF65-F5344CB8AC3E}">
        <p14:creationId xmlns:p14="http://schemas.microsoft.com/office/powerpoint/2010/main" val="846536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C224E54-D7B0-0F49-ACDB-AFE6D0E0FF39}" type="slidenum">
              <a:rPr lang="fr-FR" smtClean="0"/>
              <a:t>12</a:t>
            </a:fld>
            <a:endParaRPr lang="fr-FR"/>
          </a:p>
        </p:txBody>
      </p:sp>
    </p:spTree>
    <p:extLst>
      <p:ext uri="{BB962C8B-B14F-4D97-AF65-F5344CB8AC3E}">
        <p14:creationId xmlns:p14="http://schemas.microsoft.com/office/powerpoint/2010/main" val="1319693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auteurs sont des « </a:t>
            </a:r>
            <a:r>
              <a:rPr lang="fr-FR" dirty="0" err="1" smtClean="0"/>
              <a:t>computational</a:t>
            </a:r>
            <a:r>
              <a:rPr lang="fr-FR" dirty="0" smtClean="0"/>
              <a:t> social </a:t>
            </a:r>
            <a:r>
              <a:rPr lang="fr-FR" dirty="0" err="1" smtClean="0"/>
              <a:t>scientists</a:t>
            </a:r>
            <a:r>
              <a:rPr lang="fr-FR" dirty="0" smtClean="0"/>
              <a:t> » à l’université de Duke.</a:t>
            </a:r>
          </a:p>
          <a:p>
            <a:r>
              <a:rPr lang="fr-FR" sz="1200" kern="1200" dirty="0" smtClean="0">
                <a:solidFill>
                  <a:schemeClr val="tx1"/>
                </a:solidFill>
                <a:effectLst/>
                <a:latin typeface="+mn-lt"/>
                <a:ea typeface="+mn-ea"/>
                <a:cs typeface="+mn-cs"/>
              </a:rPr>
              <a:t>L’article rend compte de la façon dont des organisations militantes stimulent la conversation publique.</a:t>
            </a:r>
          </a:p>
        </p:txBody>
      </p:sp>
      <p:sp>
        <p:nvSpPr>
          <p:cNvPr id="4" name="Espace réservé du numéro de diapositive 3"/>
          <p:cNvSpPr>
            <a:spLocks noGrp="1"/>
          </p:cNvSpPr>
          <p:nvPr>
            <p:ph type="sldNum" sz="quarter" idx="10"/>
          </p:nvPr>
        </p:nvSpPr>
        <p:spPr/>
        <p:txBody>
          <a:bodyPr/>
          <a:lstStyle/>
          <a:p>
            <a:fld id="{0C224E54-D7B0-0F49-ACDB-AFE6D0E0FF39}" type="slidenum">
              <a:rPr lang="fr-FR" smtClean="0"/>
              <a:t>22</a:t>
            </a:fld>
            <a:endParaRPr lang="fr-FR"/>
          </a:p>
        </p:txBody>
      </p:sp>
    </p:spTree>
    <p:extLst>
      <p:ext uri="{BB962C8B-B14F-4D97-AF65-F5344CB8AC3E}">
        <p14:creationId xmlns:p14="http://schemas.microsoft.com/office/powerpoint/2010/main" val="1360000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Ils construisent une application qui promet aux associations une évaluation de leur impact social sur le réseau. Le taux de retour est bon (34% et 59%), et ils récupèrent ainsi 90 variables : taille de l’organisation, réseaux de l’organisation, etc. Cela leur permet de tester systématiquement les explications alternatives (ce serait le réseau de l’association qui explique la variation des commentaires, etc.).</a:t>
            </a:r>
            <a:r>
              <a:rPr lang="fr-FR" dirty="0" smtClean="0">
                <a:effectLst/>
              </a:rPr>
              <a:t> </a:t>
            </a:r>
            <a:endParaRPr lang="fr-FR" dirty="0"/>
          </a:p>
        </p:txBody>
      </p:sp>
      <p:sp>
        <p:nvSpPr>
          <p:cNvPr id="4" name="Espace réservé du numéro de diapositive 3"/>
          <p:cNvSpPr>
            <a:spLocks noGrp="1"/>
          </p:cNvSpPr>
          <p:nvPr>
            <p:ph type="sldNum" sz="quarter" idx="10"/>
          </p:nvPr>
        </p:nvSpPr>
        <p:spPr/>
        <p:txBody>
          <a:bodyPr/>
          <a:lstStyle/>
          <a:p>
            <a:fld id="{0C224E54-D7B0-0F49-ACDB-AFE6D0E0FF39}" type="slidenum">
              <a:rPr lang="fr-FR" smtClean="0"/>
              <a:t>23</a:t>
            </a:fld>
            <a:endParaRPr lang="fr-FR"/>
          </a:p>
        </p:txBody>
      </p:sp>
    </p:spTree>
    <p:extLst>
      <p:ext uri="{BB962C8B-B14F-4D97-AF65-F5344CB8AC3E}">
        <p14:creationId xmlns:p14="http://schemas.microsoft.com/office/powerpoint/2010/main" val="1071603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Ils construisent une application qui promet aux associations une évaluation de leur impact social sur le réseau. Le taux de retour est bon (34% et 59%), et ils récupèrent ainsi 90 variables : taille de l’organisation, réseaux de l’organisation, etc. Cela leur permet de tester systématiquement les explications alternatives (ce serait le réseau de l’association qui explique la variation des commentaires, etc.).</a:t>
            </a:r>
            <a:r>
              <a:rPr lang="fr-FR" dirty="0" smtClean="0">
                <a:effectLst/>
              </a:rPr>
              <a:t> </a:t>
            </a:r>
            <a:endParaRPr lang="fr-FR" dirty="0"/>
          </a:p>
        </p:txBody>
      </p:sp>
      <p:sp>
        <p:nvSpPr>
          <p:cNvPr id="4" name="Espace réservé du numéro de diapositive 3"/>
          <p:cNvSpPr>
            <a:spLocks noGrp="1"/>
          </p:cNvSpPr>
          <p:nvPr>
            <p:ph type="sldNum" sz="quarter" idx="10"/>
          </p:nvPr>
        </p:nvSpPr>
        <p:spPr/>
        <p:txBody>
          <a:bodyPr/>
          <a:lstStyle/>
          <a:p>
            <a:fld id="{0C224E54-D7B0-0F49-ACDB-AFE6D0E0FF39}" type="slidenum">
              <a:rPr lang="fr-FR" smtClean="0"/>
              <a:t>24</a:t>
            </a:fld>
            <a:endParaRPr lang="fr-FR"/>
          </a:p>
        </p:txBody>
      </p:sp>
    </p:spTree>
    <p:extLst>
      <p:ext uri="{BB962C8B-B14F-4D97-AF65-F5344CB8AC3E}">
        <p14:creationId xmlns:p14="http://schemas.microsoft.com/office/powerpoint/2010/main" val="1106235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Cliquez et modifiez le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3FC8A4C-67A7-814D-B73A-B48B1D77183E}" type="datetimeFigureOut">
              <a:rPr lang="fr-FR" smtClean="0"/>
              <a:t>15/10/2020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372D63-D165-B643-A895-49282880C88D}" type="slidenum">
              <a:rPr lang="fr-FR" smtClean="0"/>
              <a:t>‹#›</a:t>
            </a:fld>
            <a:endParaRPr lang="fr-FR"/>
          </a:p>
        </p:txBody>
      </p:sp>
    </p:spTree>
    <p:extLst>
      <p:ext uri="{BB962C8B-B14F-4D97-AF65-F5344CB8AC3E}">
        <p14:creationId xmlns:p14="http://schemas.microsoft.com/office/powerpoint/2010/main" val="253258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3FC8A4C-67A7-814D-B73A-B48B1D77183E}" type="datetimeFigureOut">
              <a:rPr lang="fr-FR" smtClean="0"/>
              <a:t>15/10/2020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372D63-D165-B643-A895-49282880C88D}" type="slidenum">
              <a:rPr lang="fr-FR" smtClean="0"/>
              <a:t>‹#›</a:t>
            </a:fld>
            <a:endParaRPr lang="fr-FR"/>
          </a:p>
        </p:txBody>
      </p:sp>
    </p:spTree>
    <p:extLst>
      <p:ext uri="{BB962C8B-B14F-4D97-AF65-F5344CB8AC3E}">
        <p14:creationId xmlns:p14="http://schemas.microsoft.com/office/powerpoint/2010/main" val="2073149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3FC8A4C-67A7-814D-B73A-B48B1D77183E}" type="datetimeFigureOut">
              <a:rPr lang="fr-FR" smtClean="0"/>
              <a:t>15/10/2020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372D63-D165-B643-A895-49282880C88D}" type="slidenum">
              <a:rPr lang="fr-FR" smtClean="0"/>
              <a:t>‹#›</a:t>
            </a:fld>
            <a:endParaRPr lang="fr-FR"/>
          </a:p>
        </p:txBody>
      </p:sp>
    </p:spTree>
    <p:extLst>
      <p:ext uri="{BB962C8B-B14F-4D97-AF65-F5344CB8AC3E}">
        <p14:creationId xmlns:p14="http://schemas.microsoft.com/office/powerpoint/2010/main" val="505272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449707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3FC8A4C-67A7-814D-B73A-B48B1D77183E}" type="datetimeFigureOut">
              <a:rPr lang="fr-FR" smtClean="0"/>
              <a:t>15/10/2020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372D63-D165-B643-A895-49282880C88D}" type="slidenum">
              <a:rPr lang="fr-FR" smtClean="0"/>
              <a:t>‹#›</a:t>
            </a:fld>
            <a:endParaRPr lang="fr-FR"/>
          </a:p>
        </p:txBody>
      </p:sp>
    </p:spTree>
    <p:extLst>
      <p:ext uri="{BB962C8B-B14F-4D97-AF65-F5344CB8AC3E}">
        <p14:creationId xmlns:p14="http://schemas.microsoft.com/office/powerpoint/2010/main" val="208567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Cliquez et modifiez le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3FC8A4C-67A7-814D-B73A-B48B1D77183E}" type="datetimeFigureOut">
              <a:rPr lang="fr-FR" smtClean="0"/>
              <a:t>15/10/2020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5372D63-D165-B643-A895-49282880C88D}" type="slidenum">
              <a:rPr lang="fr-FR" smtClean="0"/>
              <a:t>‹#›</a:t>
            </a:fld>
            <a:endParaRPr lang="fr-FR"/>
          </a:p>
        </p:txBody>
      </p:sp>
    </p:spTree>
    <p:extLst>
      <p:ext uri="{BB962C8B-B14F-4D97-AF65-F5344CB8AC3E}">
        <p14:creationId xmlns:p14="http://schemas.microsoft.com/office/powerpoint/2010/main" val="699921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3FC8A4C-67A7-814D-B73A-B48B1D77183E}" type="datetimeFigureOut">
              <a:rPr lang="fr-FR" smtClean="0"/>
              <a:t>15/10/2020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5372D63-D165-B643-A895-49282880C88D}" type="slidenum">
              <a:rPr lang="fr-FR" smtClean="0"/>
              <a:t>‹#›</a:t>
            </a:fld>
            <a:endParaRPr lang="fr-FR"/>
          </a:p>
        </p:txBody>
      </p:sp>
    </p:spTree>
    <p:extLst>
      <p:ext uri="{BB962C8B-B14F-4D97-AF65-F5344CB8AC3E}">
        <p14:creationId xmlns:p14="http://schemas.microsoft.com/office/powerpoint/2010/main" val="1805791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Cliquez et modifiez le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3FC8A4C-67A7-814D-B73A-B48B1D77183E}" type="datetimeFigureOut">
              <a:rPr lang="fr-FR" smtClean="0"/>
              <a:t>15/10/2020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5372D63-D165-B643-A895-49282880C88D}" type="slidenum">
              <a:rPr lang="fr-FR" smtClean="0"/>
              <a:t>‹#›</a:t>
            </a:fld>
            <a:endParaRPr lang="fr-FR"/>
          </a:p>
        </p:txBody>
      </p:sp>
    </p:spTree>
    <p:extLst>
      <p:ext uri="{BB962C8B-B14F-4D97-AF65-F5344CB8AC3E}">
        <p14:creationId xmlns:p14="http://schemas.microsoft.com/office/powerpoint/2010/main" val="1697109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B3FC8A4C-67A7-814D-B73A-B48B1D77183E}" type="datetimeFigureOut">
              <a:rPr lang="fr-FR" smtClean="0"/>
              <a:t>15/10/2020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5372D63-D165-B643-A895-49282880C88D}" type="slidenum">
              <a:rPr lang="fr-FR" smtClean="0"/>
              <a:t>‹#›</a:t>
            </a:fld>
            <a:endParaRPr lang="fr-FR"/>
          </a:p>
        </p:txBody>
      </p:sp>
    </p:spTree>
    <p:extLst>
      <p:ext uri="{BB962C8B-B14F-4D97-AF65-F5344CB8AC3E}">
        <p14:creationId xmlns:p14="http://schemas.microsoft.com/office/powerpoint/2010/main" val="449550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3FC8A4C-67A7-814D-B73A-B48B1D77183E}" type="datetimeFigureOut">
              <a:rPr lang="fr-FR" smtClean="0"/>
              <a:t>15/10/2020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5372D63-D165-B643-A895-49282880C88D}" type="slidenum">
              <a:rPr lang="fr-FR" smtClean="0"/>
              <a:t>‹#›</a:t>
            </a:fld>
            <a:endParaRPr lang="fr-FR"/>
          </a:p>
        </p:txBody>
      </p:sp>
    </p:spTree>
    <p:extLst>
      <p:ext uri="{BB962C8B-B14F-4D97-AF65-F5344CB8AC3E}">
        <p14:creationId xmlns:p14="http://schemas.microsoft.com/office/powerpoint/2010/main" val="745615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3FC8A4C-67A7-814D-B73A-B48B1D77183E}" type="datetimeFigureOut">
              <a:rPr lang="fr-FR" smtClean="0"/>
              <a:t>15/10/2020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5372D63-D165-B643-A895-49282880C88D}" type="slidenum">
              <a:rPr lang="fr-FR" smtClean="0"/>
              <a:t>‹#›</a:t>
            </a:fld>
            <a:endParaRPr lang="fr-FR"/>
          </a:p>
        </p:txBody>
      </p:sp>
    </p:spTree>
    <p:extLst>
      <p:ext uri="{BB962C8B-B14F-4D97-AF65-F5344CB8AC3E}">
        <p14:creationId xmlns:p14="http://schemas.microsoft.com/office/powerpoint/2010/main" val="988443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Cliquez et modifiez le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3FC8A4C-67A7-814D-B73A-B48B1D77183E}" type="datetimeFigureOut">
              <a:rPr lang="fr-FR" smtClean="0"/>
              <a:t>15/10/2020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5372D63-D165-B643-A895-49282880C88D}" type="slidenum">
              <a:rPr lang="fr-FR" smtClean="0"/>
              <a:t>‹#›</a:t>
            </a:fld>
            <a:endParaRPr lang="fr-FR"/>
          </a:p>
        </p:txBody>
      </p:sp>
    </p:spTree>
    <p:extLst>
      <p:ext uri="{BB962C8B-B14F-4D97-AF65-F5344CB8AC3E}">
        <p14:creationId xmlns:p14="http://schemas.microsoft.com/office/powerpoint/2010/main" val="19807352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C8A4C-67A7-814D-B73A-B48B1D77183E}" type="datetimeFigureOut">
              <a:rPr lang="fr-FR" smtClean="0"/>
              <a:t>15/10/2020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372D63-D165-B643-A895-49282880C88D}" type="slidenum">
              <a:rPr lang="fr-FR" smtClean="0"/>
              <a:t>‹#›</a:t>
            </a:fld>
            <a:endParaRPr lang="fr-FR"/>
          </a:p>
        </p:txBody>
      </p:sp>
    </p:spTree>
    <p:extLst>
      <p:ext uri="{BB962C8B-B14F-4D97-AF65-F5344CB8AC3E}">
        <p14:creationId xmlns:p14="http://schemas.microsoft.com/office/powerpoint/2010/main" val="761287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 Id="rId3"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jpg"/><Relationship Id="rId10"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40.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49.jp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2.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32090" y="3650734"/>
            <a:ext cx="290464" cy="369332"/>
          </a:xfrm>
          <a:prstGeom prst="rect">
            <a:avLst/>
          </a:prstGeom>
        </p:spPr>
        <p:txBody>
          <a:bodyPr wrap="none">
            <a:spAutoFit/>
          </a:bodyPr>
          <a:lstStyle/>
          <a:p>
            <a:r>
              <a:rPr lang="sk-SK" b="0" dirty="0" smtClean="0">
                <a:effectLst/>
              </a:rPr>
              <a:t>  </a:t>
            </a:r>
            <a:endParaRPr lang="fr-FR" dirty="0"/>
          </a:p>
        </p:txBody>
      </p:sp>
      <p:pic>
        <p:nvPicPr>
          <p:cNvPr id="10" name="Google Shape;456;p79" descr="logo_Blanc.png"/>
          <p:cNvPicPr preferRelativeResize="0"/>
          <p:nvPr/>
        </p:nvPicPr>
        <p:blipFill rotWithShape="1">
          <a:blip r:embed="rId2">
            <a:alphaModFix/>
          </a:blip>
          <a:srcRect/>
          <a:stretch/>
        </p:blipFill>
        <p:spPr>
          <a:xfrm>
            <a:off x="444661" y="240718"/>
            <a:ext cx="1281555" cy="251285"/>
          </a:xfrm>
          <a:prstGeom prst="rect">
            <a:avLst/>
          </a:prstGeom>
          <a:noFill/>
          <a:ln>
            <a:noFill/>
          </a:ln>
        </p:spPr>
      </p:pic>
      <p:sp>
        <p:nvSpPr>
          <p:cNvPr id="6" name="ZoneTexte 5"/>
          <p:cNvSpPr txBox="1"/>
          <p:nvPr/>
        </p:nvSpPr>
        <p:spPr>
          <a:xfrm>
            <a:off x="1230671" y="2127240"/>
            <a:ext cx="9893301" cy="3046988"/>
          </a:xfrm>
          <a:prstGeom prst="rect">
            <a:avLst/>
          </a:prstGeom>
          <a:noFill/>
        </p:spPr>
        <p:txBody>
          <a:bodyPr wrap="square" rtlCol="0">
            <a:spAutoFit/>
          </a:bodyPr>
          <a:lstStyle/>
          <a:p>
            <a:pPr algn="ctr"/>
            <a:endParaRPr lang="fr-FR" sz="2800" dirty="0" smtClean="0">
              <a:latin typeface="Menlo" charset="0"/>
              <a:ea typeface="Menlo" charset="0"/>
              <a:cs typeface="Menlo" charset="0"/>
            </a:endParaRPr>
          </a:p>
          <a:p>
            <a:pPr algn="ctr"/>
            <a:r>
              <a:rPr lang="fr-FR" sz="2800" b="1" dirty="0" smtClean="0">
                <a:latin typeface="Menlo" charset="0"/>
                <a:ea typeface="Menlo" charset="0"/>
                <a:cs typeface="Menlo" charset="0"/>
              </a:rPr>
              <a:t>Comment </a:t>
            </a:r>
            <a:r>
              <a:rPr lang="fr-FR" sz="2800" b="1" dirty="0">
                <a:latin typeface="Menlo" charset="0"/>
                <a:ea typeface="Menlo" charset="0"/>
                <a:cs typeface="Menlo" charset="0"/>
              </a:rPr>
              <a:t>faire des sciences sociales avec des traces textuelles </a:t>
            </a:r>
            <a:r>
              <a:rPr lang="fr-FR" sz="2800" b="1" dirty="0" smtClean="0">
                <a:latin typeface="Menlo" charset="0"/>
                <a:ea typeface="Menlo" charset="0"/>
                <a:cs typeface="Menlo" charset="0"/>
              </a:rPr>
              <a:t>?</a:t>
            </a:r>
          </a:p>
          <a:p>
            <a:pPr algn="ctr"/>
            <a:endParaRPr lang="fr-FR" sz="2800" b="1" dirty="0">
              <a:latin typeface="Menlo" charset="0"/>
              <a:ea typeface="Menlo" charset="0"/>
              <a:cs typeface="Menlo" charset="0"/>
            </a:endParaRPr>
          </a:p>
          <a:p>
            <a:pPr algn="ctr"/>
            <a:endParaRPr lang="fr-FR" sz="2800" dirty="0" smtClean="0">
              <a:latin typeface="Menlo" charset="0"/>
              <a:ea typeface="Menlo" charset="0"/>
              <a:cs typeface="Menlo" charset="0"/>
            </a:endParaRPr>
          </a:p>
          <a:p>
            <a:pPr algn="ctr"/>
            <a:endParaRPr lang="fr-FR" sz="2800" dirty="0" smtClean="0">
              <a:latin typeface="Menlo" charset="0"/>
              <a:ea typeface="Menlo" charset="0"/>
              <a:cs typeface="Menlo" charset="0"/>
            </a:endParaRPr>
          </a:p>
          <a:p>
            <a:pPr algn="ctr"/>
            <a:r>
              <a:rPr lang="fr-FR" sz="2000" dirty="0" smtClean="0">
                <a:latin typeface="Menlo" charset="0"/>
                <a:ea typeface="Menlo" charset="0"/>
                <a:cs typeface="Menlo" charset="0"/>
              </a:rPr>
              <a:t>Sylvain Parasie</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3700" y="77858"/>
            <a:ext cx="2808566" cy="1034735"/>
          </a:xfrm>
          <a:prstGeom prst="rect">
            <a:avLst/>
          </a:prstGeom>
        </p:spPr>
      </p:pic>
      <p:sp>
        <p:nvSpPr>
          <p:cNvPr id="2" name="ZoneTexte 1"/>
          <p:cNvSpPr txBox="1"/>
          <p:nvPr/>
        </p:nvSpPr>
        <p:spPr>
          <a:xfrm>
            <a:off x="1230671" y="492003"/>
            <a:ext cx="3950120" cy="369332"/>
          </a:xfrm>
          <a:prstGeom prst="rect">
            <a:avLst/>
          </a:prstGeom>
          <a:noFill/>
        </p:spPr>
        <p:txBody>
          <a:bodyPr wrap="none" rtlCol="0">
            <a:spAutoFit/>
          </a:bodyPr>
          <a:lstStyle/>
          <a:p>
            <a:r>
              <a:rPr lang="fr-FR" dirty="0" smtClean="0">
                <a:latin typeface="Menlo" charset="0"/>
                <a:ea typeface="Menlo" charset="0"/>
                <a:cs typeface="Menlo" charset="0"/>
              </a:rPr>
              <a:t>Ecole </a:t>
            </a:r>
            <a:r>
              <a:rPr lang="fr-FR" dirty="0">
                <a:latin typeface="Menlo" charset="0"/>
                <a:ea typeface="Menlo" charset="0"/>
                <a:cs typeface="Menlo" charset="0"/>
              </a:rPr>
              <a:t>Thématique EXPLO-SHS </a:t>
            </a:r>
          </a:p>
        </p:txBody>
      </p:sp>
    </p:spTree>
    <p:extLst>
      <p:ext uri="{BB962C8B-B14F-4D97-AF65-F5344CB8AC3E}">
        <p14:creationId xmlns:p14="http://schemas.microsoft.com/office/powerpoint/2010/main" val="96132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456;p79" descr="logo_Blanc.png"/>
          <p:cNvPicPr preferRelativeResize="0"/>
          <p:nvPr/>
        </p:nvPicPr>
        <p:blipFill rotWithShape="1">
          <a:blip r:embed="rId2">
            <a:alphaModFix/>
          </a:blip>
          <a:srcRect/>
          <a:stretch/>
        </p:blipFill>
        <p:spPr>
          <a:xfrm>
            <a:off x="444661" y="240718"/>
            <a:ext cx="1281555" cy="251285"/>
          </a:xfrm>
          <a:prstGeom prst="rect">
            <a:avLst/>
          </a:prstGeom>
          <a:noFill/>
          <a:ln>
            <a:noFill/>
          </a:ln>
        </p:spPr>
      </p:pic>
      <p:sp>
        <p:nvSpPr>
          <p:cNvPr id="2" name="ZoneTexte 1"/>
          <p:cNvSpPr txBox="1"/>
          <p:nvPr/>
        </p:nvSpPr>
        <p:spPr>
          <a:xfrm>
            <a:off x="792285" y="1611201"/>
            <a:ext cx="11019692" cy="1938992"/>
          </a:xfrm>
          <a:prstGeom prst="rect">
            <a:avLst/>
          </a:prstGeom>
          <a:noFill/>
        </p:spPr>
        <p:txBody>
          <a:bodyPr wrap="square" rtlCol="0">
            <a:spAutoFit/>
          </a:bodyPr>
          <a:lstStyle/>
          <a:p>
            <a:pPr marL="342900" indent="-342900">
              <a:lnSpc>
                <a:spcPct val="150000"/>
              </a:lnSpc>
              <a:buFont typeface="Arial" charset="0"/>
              <a:buChar char="•"/>
            </a:pPr>
            <a:r>
              <a:rPr lang="fr-FR" sz="2000" smtClean="0">
                <a:latin typeface="Menlo" charset="0"/>
                <a:ea typeface="Menlo" charset="0"/>
                <a:cs typeface="Menlo" charset="0"/>
              </a:rPr>
              <a:t>Les </a:t>
            </a:r>
            <a:r>
              <a:rPr lang="fr-FR" sz="2000" dirty="0" smtClean="0">
                <a:latin typeface="Menlo" charset="0"/>
                <a:ea typeface="Menlo" charset="0"/>
                <a:cs typeface="Menlo" charset="0"/>
              </a:rPr>
              <a:t>plateformes contrôlent la mise en forme et l’accès aux données</a:t>
            </a:r>
          </a:p>
          <a:p>
            <a:pPr marL="342900" indent="-342900">
              <a:lnSpc>
                <a:spcPct val="150000"/>
              </a:lnSpc>
              <a:buFont typeface="Arial" charset="0"/>
              <a:buChar char="•"/>
            </a:pPr>
            <a:r>
              <a:rPr lang="fr-FR" sz="2000" dirty="0">
                <a:latin typeface="Menlo" charset="0"/>
                <a:ea typeface="Menlo" charset="0"/>
                <a:cs typeface="Menlo" charset="0"/>
              </a:rPr>
              <a:t>D</a:t>
            </a:r>
            <a:r>
              <a:rPr lang="fr-FR" sz="2000" dirty="0" smtClean="0">
                <a:latin typeface="Menlo" charset="0"/>
                <a:ea typeface="Menlo" charset="0"/>
                <a:cs typeface="Menlo" charset="0"/>
              </a:rPr>
              <a:t>es algorithmes opaques et étrangers aux sciences sociales</a:t>
            </a:r>
          </a:p>
          <a:p>
            <a:pPr marL="342900" indent="-342900">
              <a:lnSpc>
                <a:spcPct val="150000"/>
              </a:lnSpc>
              <a:buFont typeface="Arial" charset="0"/>
              <a:buChar char="•"/>
            </a:pPr>
            <a:r>
              <a:rPr lang="fr-FR" sz="2000" dirty="0" smtClean="0">
                <a:latin typeface="Menlo" charset="0"/>
                <a:ea typeface="Menlo" charset="0"/>
                <a:cs typeface="Menlo" charset="0"/>
              </a:rPr>
              <a:t>Un ancrage social des personnes largement inconnu</a:t>
            </a:r>
          </a:p>
          <a:p>
            <a:pPr marL="342900" indent="-342900">
              <a:lnSpc>
                <a:spcPct val="150000"/>
              </a:lnSpc>
              <a:buFont typeface="Arial" charset="0"/>
              <a:buChar char="•"/>
            </a:pPr>
            <a:endParaRPr lang="fr-FR" sz="2000" dirty="0">
              <a:latin typeface="Menlo" charset="0"/>
              <a:ea typeface="Menlo" charset="0"/>
              <a:cs typeface="Menlo" charset="0"/>
            </a:endParaRPr>
          </a:p>
        </p:txBody>
      </p:sp>
      <p:sp>
        <p:nvSpPr>
          <p:cNvPr id="6" name="Rectangle 5"/>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14403" y="5706877"/>
            <a:ext cx="5577168" cy="461665"/>
          </a:xfrm>
          <a:prstGeom prst="rect">
            <a:avLst/>
          </a:prstGeom>
          <a:noFill/>
        </p:spPr>
        <p:txBody>
          <a:bodyPr wrap="none" rtlCol="0">
            <a:spAutoFit/>
          </a:bodyPr>
          <a:lstStyle/>
          <a:p>
            <a:r>
              <a:rPr lang="fr-FR" sz="2400" b="1" dirty="0" smtClean="0">
                <a:latin typeface="Menlo" charset="0"/>
                <a:ea typeface="Menlo" charset="0"/>
                <a:cs typeface="Menlo" charset="0"/>
              </a:rPr>
              <a:t>Quel apport à la sociologie ?</a:t>
            </a:r>
            <a:endParaRPr lang="fr-FR" sz="2400" b="1" dirty="0">
              <a:latin typeface="Menlo" charset="0"/>
              <a:ea typeface="Menlo" charset="0"/>
              <a:cs typeface="Menlo" charset="0"/>
            </a:endParaRPr>
          </a:p>
        </p:txBody>
      </p:sp>
      <p:sp>
        <p:nvSpPr>
          <p:cNvPr id="8" name="ZoneTexte 7"/>
          <p:cNvSpPr txBox="1"/>
          <p:nvPr/>
        </p:nvSpPr>
        <p:spPr>
          <a:xfrm>
            <a:off x="914403" y="3990024"/>
            <a:ext cx="10451900" cy="369332"/>
          </a:xfrm>
          <a:prstGeom prst="rect">
            <a:avLst/>
          </a:prstGeom>
          <a:noFill/>
        </p:spPr>
        <p:txBody>
          <a:bodyPr wrap="none" rtlCol="0">
            <a:spAutoFit/>
          </a:bodyPr>
          <a:lstStyle/>
          <a:p>
            <a:r>
              <a:rPr lang="fr-FR" dirty="0" smtClean="0">
                <a:solidFill>
                  <a:srgbClr val="FF0000"/>
                </a:solidFill>
                <a:latin typeface="Menlo" charset="0"/>
                <a:ea typeface="Menlo" charset="0"/>
                <a:cs typeface="Menlo" charset="0"/>
                <a:sym typeface="Wingdings"/>
              </a:rPr>
              <a:t> </a:t>
            </a:r>
            <a:r>
              <a:rPr lang="fr-FR" dirty="0" smtClean="0">
                <a:solidFill>
                  <a:srgbClr val="FF0000"/>
                </a:solidFill>
                <a:latin typeface="Menlo" charset="0"/>
                <a:ea typeface="Menlo" charset="0"/>
                <a:cs typeface="Menlo" charset="0"/>
              </a:rPr>
              <a:t>Comment redonner de l’épaisseur sociale à ces inscriptions textuelles ?</a:t>
            </a:r>
            <a:endParaRPr lang="fr-FR" dirty="0">
              <a:solidFill>
                <a:srgbClr val="FF0000"/>
              </a:solidFill>
              <a:latin typeface="Menlo" charset="0"/>
              <a:ea typeface="Menlo" charset="0"/>
              <a:cs typeface="Menlo" charset="0"/>
            </a:endParaRPr>
          </a:p>
        </p:txBody>
      </p:sp>
    </p:spTree>
    <p:extLst>
      <p:ext uri="{BB962C8B-B14F-4D97-AF65-F5344CB8AC3E}">
        <p14:creationId xmlns:p14="http://schemas.microsoft.com/office/powerpoint/2010/main" val="855895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t="20342" r="52129" b="30769"/>
          <a:stretch/>
        </p:blipFill>
        <p:spPr>
          <a:xfrm>
            <a:off x="3798347" y="-26735"/>
            <a:ext cx="6985000" cy="5265754"/>
          </a:xfrm>
          <a:prstGeom prst="rect">
            <a:avLst/>
          </a:prstGeom>
        </p:spPr>
      </p:pic>
      <p:pic>
        <p:nvPicPr>
          <p:cNvPr id="9" name="Image 8">
            <a:extLst>
              <a:ext uri="{FF2B5EF4-FFF2-40B4-BE49-F238E27FC236}">
                <a16:creationId xmlns="" xmlns:a16="http://schemas.microsoft.com/office/drawing/2014/main" id="{0865D9BF-1FE2-8041-B0EC-1DC4391DF2CB}"/>
              </a:ext>
            </a:extLst>
          </p:cNvPr>
          <p:cNvPicPr>
            <a:picLocks noChangeAspect="1"/>
          </p:cNvPicPr>
          <p:nvPr/>
        </p:nvPicPr>
        <p:blipFill rotWithShape="1">
          <a:blip r:embed="rId3"/>
          <a:srcRect l="52719" t="2182" b="3515"/>
          <a:stretch/>
        </p:blipFill>
        <p:spPr>
          <a:xfrm>
            <a:off x="0" y="-26735"/>
            <a:ext cx="4014247" cy="5892800"/>
          </a:xfrm>
          <a:prstGeom prst="rect">
            <a:avLst/>
          </a:prstGeom>
        </p:spPr>
      </p:pic>
      <p:sp>
        <p:nvSpPr>
          <p:cNvPr id="4" name="Rectangle 3"/>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914403" y="5706877"/>
            <a:ext cx="5577168" cy="461665"/>
          </a:xfrm>
          <a:prstGeom prst="rect">
            <a:avLst/>
          </a:prstGeom>
          <a:noFill/>
        </p:spPr>
        <p:txBody>
          <a:bodyPr wrap="none" rtlCol="0">
            <a:spAutoFit/>
          </a:bodyPr>
          <a:lstStyle/>
          <a:p>
            <a:r>
              <a:rPr lang="fr-FR" sz="2400" b="1" dirty="0" smtClean="0">
                <a:latin typeface="Menlo" charset="0"/>
                <a:ea typeface="Menlo" charset="0"/>
                <a:cs typeface="Menlo" charset="0"/>
              </a:rPr>
              <a:t>Quel apport à la sociologie ?</a:t>
            </a:r>
            <a:endParaRPr lang="fr-FR" sz="2400" b="1" dirty="0">
              <a:latin typeface="Menlo" charset="0"/>
              <a:ea typeface="Menlo" charset="0"/>
              <a:cs typeface="Menlo" charset="0"/>
            </a:endParaRPr>
          </a:p>
        </p:txBody>
      </p:sp>
      <p:sp>
        <p:nvSpPr>
          <p:cNvPr id="6" name="Rectangle 5"/>
          <p:cNvSpPr/>
          <p:nvPr/>
        </p:nvSpPr>
        <p:spPr>
          <a:xfrm>
            <a:off x="10783347" y="0"/>
            <a:ext cx="1408653" cy="52390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6518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914403" y="5706877"/>
            <a:ext cx="5205271" cy="461665"/>
          </a:xfrm>
          <a:prstGeom prst="rect">
            <a:avLst/>
          </a:prstGeom>
          <a:noFill/>
        </p:spPr>
        <p:txBody>
          <a:bodyPr wrap="none" rtlCol="0">
            <a:spAutoFit/>
          </a:bodyPr>
          <a:lstStyle/>
          <a:p>
            <a:r>
              <a:rPr lang="fr-FR" sz="2400" b="1" dirty="0" smtClean="0">
                <a:latin typeface="Menlo" charset="0"/>
                <a:ea typeface="Menlo" charset="0"/>
                <a:cs typeface="Menlo" charset="0"/>
              </a:rPr>
              <a:t>1.Catégoriser les locuteurs</a:t>
            </a:r>
            <a:endParaRPr lang="fr-FR" sz="2400" b="1" dirty="0">
              <a:latin typeface="Menlo" charset="0"/>
              <a:ea typeface="Menlo" charset="0"/>
              <a:cs typeface="Menlo" charset="0"/>
            </a:endParaRPr>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t="32874" r="8832"/>
          <a:stretch/>
        </p:blipFill>
        <p:spPr>
          <a:xfrm>
            <a:off x="2" y="0"/>
            <a:ext cx="12191998" cy="5239018"/>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0" y="381000"/>
            <a:ext cx="4495800" cy="1355604"/>
          </a:xfrm>
          <a:prstGeom prst="rect">
            <a:avLst/>
          </a:prstGeom>
        </p:spPr>
      </p:pic>
    </p:spTree>
    <p:extLst>
      <p:ext uri="{BB962C8B-B14F-4D97-AF65-F5344CB8AC3E}">
        <p14:creationId xmlns:p14="http://schemas.microsoft.com/office/powerpoint/2010/main" val="2004180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965200"/>
            <a:ext cx="6654800" cy="4140200"/>
          </a:xfrm>
          <a:prstGeom prst="rect">
            <a:avLst/>
          </a:prstGeom>
        </p:spPr>
      </p:pic>
      <p:sp>
        <p:nvSpPr>
          <p:cNvPr id="5" name="ZoneTexte 4"/>
          <p:cNvSpPr txBox="1"/>
          <p:nvPr/>
        </p:nvSpPr>
        <p:spPr>
          <a:xfrm>
            <a:off x="8166100" y="1333500"/>
            <a:ext cx="2787943" cy="923330"/>
          </a:xfrm>
          <a:prstGeom prst="rect">
            <a:avLst/>
          </a:prstGeom>
          <a:noFill/>
        </p:spPr>
        <p:txBody>
          <a:bodyPr wrap="none" rtlCol="0">
            <a:spAutoFit/>
          </a:bodyPr>
          <a:lstStyle/>
          <a:p>
            <a:pPr marL="285750" indent="-285750">
              <a:buFont typeface="Arial" charset="0"/>
              <a:buChar char="•"/>
            </a:pPr>
            <a:r>
              <a:rPr lang="fr-FR" dirty="0" smtClean="0">
                <a:latin typeface="Times New Roman" charset="0"/>
                <a:ea typeface="Times New Roman" charset="0"/>
                <a:cs typeface="Times New Roman" charset="0"/>
              </a:rPr>
              <a:t>169 </a:t>
            </a:r>
            <a:r>
              <a:rPr lang="fr-FR" dirty="0">
                <a:latin typeface="Times New Roman" charset="0"/>
                <a:ea typeface="Times New Roman" charset="0"/>
                <a:cs typeface="Times New Roman" charset="0"/>
              </a:rPr>
              <a:t>889 messages postés</a:t>
            </a:r>
          </a:p>
          <a:p>
            <a:r>
              <a:rPr lang="fr-FR" dirty="0">
                <a:latin typeface="Times New Roman" charset="0"/>
                <a:ea typeface="Times New Roman" charset="0"/>
                <a:cs typeface="Times New Roman" charset="0"/>
              </a:rPr>
              <a:t>entre juin 2005 et juin </a:t>
            </a:r>
            <a:r>
              <a:rPr lang="fr-FR" dirty="0" smtClean="0">
                <a:latin typeface="Times New Roman" charset="0"/>
                <a:ea typeface="Times New Roman" charset="0"/>
                <a:cs typeface="Times New Roman" charset="0"/>
              </a:rPr>
              <a:t>2018</a:t>
            </a:r>
          </a:p>
          <a:p>
            <a:pPr marL="285750" indent="-285750">
              <a:buFont typeface="Arial" charset="0"/>
              <a:buChar char="•"/>
            </a:pPr>
            <a:r>
              <a:rPr lang="fr-FR" dirty="0" smtClean="0">
                <a:latin typeface="Times New Roman" charset="0"/>
                <a:ea typeface="Times New Roman" charset="0"/>
                <a:cs typeface="Times New Roman" charset="0"/>
              </a:rPr>
              <a:t>Analyse </a:t>
            </a:r>
            <a:r>
              <a:rPr lang="fr-FR" dirty="0" err="1" smtClean="0">
                <a:latin typeface="Times New Roman" charset="0"/>
                <a:ea typeface="Times New Roman" charset="0"/>
                <a:cs typeface="Times New Roman" charset="0"/>
              </a:rPr>
              <a:t>quali</a:t>
            </a:r>
            <a:r>
              <a:rPr lang="fr-FR" dirty="0" smtClean="0">
                <a:latin typeface="Times New Roman" charset="0"/>
                <a:ea typeface="Times New Roman" charset="0"/>
                <a:cs typeface="Times New Roman" charset="0"/>
              </a:rPr>
              <a:t>-quanti</a:t>
            </a:r>
            <a:endParaRPr lang="fr-FR" dirty="0">
              <a:latin typeface="Times New Roman" charset="0"/>
              <a:ea typeface="Times New Roman" charset="0"/>
              <a:cs typeface="Times New Roman" charset="0"/>
            </a:endParaRPr>
          </a:p>
        </p:txBody>
      </p:sp>
      <p:sp>
        <p:nvSpPr>
          <p:cNvPr id="6" name="Rectangle 5"/>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14403" y="5706877"/>
            <a:ext cx="5205271" cy="461665"/>
          </a:xfrm>
          <a:prstGeom prst="rect">
            <a:avLst/>
          </a:prstGeom>
          <a:noFill/>
        </p:spPr>
        <p:txBody>
          <a:bodyPr wrap="none" rtlCol="0">
            <a:spAutoFit/>
          </a:bodyPr>
          <a:lstStyle/>
          <a:p>
            <a:r>
              <a:rPr lang="fr-FR" sz="2400" b="1" dirty="0" smtClean="0">
                <a:latin typeface="Menlo" charset="0"/>
                <a:ea typeface="Menlo" charset="0"/>
                <a:cs typeface="Menlo" charset="0"/>
              </a:rPr>
              <a:t>1.Catégoriser les locuteurs</a:t>
            </a:r>
            <a:endParaRPr lang="fr-FR" sz="2400" b="1" dirty="0">
              <a:latin typeface="Menlo" charset="0"/>
              <a:ea typeface="Menlo" charset="0"/>
              <a:cs typeface="Menlo" charset="0"/>
            </a:endParaRPr>
          </a:p>
        </p:txBody>
      </p:sp>
    </p:spTree>
    <p:extLst>
      <p:ext uri="{BB962C8B-B14F-4D97-AF65-F5344CB8AC3E}">
        <p14:creationId xmlns:p14="http://schemas.microsoft.com/office/powerpoint/2010/main" val="403691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0200" y="232441"/>
            <a:ext cx="6629400" cy="5006578"/>
          </a:xfrm>
          <a:prstGeom prst="rect">
            <a:avLst/>
          </a:prstGeom>
        </p:spPr>
      </p:pic>
      <p:sp>
        <p:nvSpPr>
          <p:cNvPr id="5" name="ZoneTexte 4"/>
          <p:cNvSpPr txBox="1"/>
          <p:nvPr/>
        </p:nvSpPr>
        <p:spPr>
          <a:xfrm>
            <a:off x="9499600" y="750296"/>
            <a:ext cx="2565400" cy="3539430"/>
          </a:xfrm>
          <a:prstGeom prst="rect">
            <a:avLst/>
          </a:prstGeom>
          <a:noFill/>
        </p:spPr>
        <p:txBody>
          <a:bodyPr wrap="square" rtlCol="0">
            <a:spAutoFit/>
          </a:bodyPr>
          <a:lstStyle/>
          <a:p>
            <a:pPr marL="285750" indent="-285750">
              <a:buFont typeface="Arial" charset="0"/>
              <a:buChar char="•"/>
            </a:pPr>
            <a:r>
              <a:rPr lang="fr-FR" sz="1400" dirty="0" smtClean="0">
                <a:latin typeface="Menlo" charset="0"/>
                <a:ea typeface="Menlo" charset="0"/>
                <a:cs typeface="Menlo" charset="0"/>
              </a:rPr>
              <a:t>Un groupe constitué de femmes qui ne sont pas des habituées du site et sont arrivées suite à un problème lié au dépistage</a:t>
            </a:r>
          </a:p>
          <a:p>
            <a:pPr marL="285750" indent="-285750">
              <a:buFont typeface="Arial" charset="0"/>
              <a:buChar char="•"/>
            </a:pPr>
            <a:endParaRPr lang="fr-FR" sz="1400" dirty="0" smtClean="0">
              <a:latin typeface="Menlo" charset="0"/>
              <a:ea typeface="Menlo" charset="0"/>
              <a:cs typeface="Menlo" charset="0"/>
            </a:endParaRPr>
          </a:p>
          <a:p>
            <a:pPr marL="285750" indent="-285750">
              <a:buFont typeface="Arial" charset="0"/>
              <a:buChar char="•"/>
            </a:pPr>
            <a:r>
              <a:rPr lang="fr-FR" sz="1400" dirty="0" smtClean="0">
                <a:latin typeface="Menlo" charset="0"/>
                <a:ea typeface="Menlo" charset="0"/>
                <a:cs typeface="Menlo" charset="0"/>
              </a:rPr>
              <a:t>Un groupe constitué d’utilisatrices des forums du site, pour lesquelles le forum Dépistage Prénatal n’est qu’un espace possible d’échange</a:t>
            </a:r>
            <a:endParaRPr lang="fr-FR" sz="1400" dirty="0">
              <a:latin typeface="Menlo" charset="0"/>
              <a:ea typeface="Menlo" charset="0"/>
              <a:cs typeface="Menlo" charset="0"/>
            </a:endParaRPr>
          </a:p>
        </p:txBody>
      </p:sp>
      <p:sp>
        <p:nvSpPr>
          <p:cNvPr id="6" name="Rectangle 5"/>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14403" y="5706877"/>
            <a:ext cx="5205271" cy="461665"/>
          </a:xfrm>
          <a:prstGeom prst="rect">
            <a:avLst/>
          </a:prstGeom>
          <a:noFill/>
        </p:spPr>
        <p:txBody>
          <a:bodyPr wrap="none" rtlCol="0">
            <a:spAutoFit/>
          </a:bodyPr>
          <a:lstStyle/>
          <a:p>
            <a:r>
              <a:rPr lang="fr-FR" sz="2400" b="1" dirty="0" smtClean="0">
                <a:latin typeface="Menlo" charset="0"/>
                <a:ea typeface="Menlo" charset="0"/>
                <a:cs typeface="Menlo" charset="0"/>
              </a:rPr>
              <a:t>1.Catégoriser les locuteurs</a:t>
            </a:r>
            <a:endParaRPr lang="fr-FR" sz="2400" b="1" dirty="0">
              <a:latin typeface="Menlo" charset="0"/>
              <a:ea typeface="Menlo" charset="0"/>
              <a:cs typeface="Menlo" charset="0"/>
            </a:endParaRPr>
          </a:p>
        </p:txBody>
      </p:sp>
      <p:sp>
        <p:nvSpPr>
          <p:cNvPr id="9" name="ZoneTexte 8"/>
          <p:cNvSpPr txBox="1"/>
          <p:nvPr/>
        </p:nvSpPr>
        <p:spPr>
          <a:xfrm>
            <a:off x="152401" y="554348"/>
            <a:ext cx="2565400" cy="289310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fr-FR" sz="1400" dirty="0" smtClean="0">
                <a:latin typeface="Menlo" charset="0"/>
                <a:ea typeface="Menlo" charset="0"/>
                <a:cs typeface="Menlo" charset="0"/>
              </a:rPr>
              <a:t>M. Akrich, </a:t>
            </a:r>
          </a:p>
          <a:p>
            <a:pPr marL="285750" marR="0" lvl="0" indent="-285750" defTabSz="914400" eaLnBrk="1" fontAlgn="auto" latinLnBrk="0" hangingPunct="1">
              <a:lnSpc>
                <a:spcPct val="100000"/>
              </a:lnSpc>
              <a:spcBef>
                <a:spcPts val="0"/>
              </a:spcBef>
              <a:spcAft>
                <a:spcPts val="0"/>
              </a:spcAft>
              <a:buClrTx/>
              <a:buSzTx/>
              <a:buFont typeface="Arial" charset="0"/>
              <a:buNone/>
              <a:tabLst/>
              <a:defRPr/>
            </a:pPr>
            <a:endParaRPr lang="fr-FR" sz="1400" dirty="0">
              <a:latin typeface="Menlo" charset="0"/>
              <a:ea typeface="Menlo" charset="0"/>
              <a:cs typeface="Menlo" charset="0"/>
            </a:endParaRPr>
          </a:p>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fr-FR" sz="1400" dirty="0" smtClean="0">
                <a:latin typeface="Menlo" charset="0"/>
                <a:ea typeface="Menlo" charset="0"/>
                <a:cs typeface="Menlo" charset="0"/>
              </a:rPr>
              <a:t>« Temporalité, régimes de participation et formes de communautés. Comprendre la dynamique d’un forum grand public autour du dépistage prénatal »</a:t>
            </a:r>
          </a:p>
          <a:p>
            <a:pPr marL="285750" marR="0" lvl="0" indent="-285750" defTabSz="914400" eaLnBrk="1" fontAlgn="auto" latinLnBrk="0" hangingPunct="1">
              <a:lnSpc>
                <a:spcPct val="100000"/>
              </a:lnSpc>
              <a:spcBef>
                <a:spcPts val="0"/>
              </a:spcBef>
              <a:spcAft>
                <a:spcPts val="0"/>
              </a:spcAft>
              <a:buClrTx/>
              <a:buSzTx/>
              <a:buFont typeface="Arial" charset="0"/>
              <a:buNone/>
              <a:tabLst/>
              <a:defRPr/>
            </a:pPr>
            <a:endParaRPr lang="fr-FR" sz="1400" dirty="0">
              <a:latin typeface="Menlo" charset="0"/>
              <a:ea typeface="Menlo" charset="0"/>
              <a:cs typeface="Menlo" charset="0"/>
            </a:endParaRPr>
          </a:p>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fr-FR" sz="1400" dirty="0" smtClean="0">
                <a:latin typeface="Menlo" charset="0"/>
                <a:ea typeface="Menlo" charset="0"/>
                <a:cs typeface="Menlo" charset="0"/>
              </a:rPr>
              <a:t>(2019)</a:t>
            </a:r>
            <a:endParaRPr lang="fr-FR" sz="1400" dirty="0">
              <a:latin typeface="Menlo" charset="0"/>
              <a:ea typeface="Menlo" charset="0"/>
              <a:cs typeface="Menlo" charset="0"/>
            </a:endParaRPr>
          </a:p>
        </p:txBody>
      </p:sp>
    </p:spTree>
    <p:extLst>
      <p:ext uri="{BB962C8B-B14F-4D97-AF65-F5344CB8AC3E}">
        <p14:creationId xmlns:p14="http://schemas.microsoft.com/office/powerpoint/2010/main" val="2118925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7801" y="0"/>
            <a:ext cx="8454292" cy="6105878"/>
          </a:xfrm>
          <a:prstGeom prst="rect">
            <a:avLst/>
          </a:prstGeom>
        </p:spPr>
      </p:pic>
      <p:sp>
        <p:nvSpPr>
          <p:cNvPr id="5" name="ZoneTexte 4"/>
          <p:cNvSpPr txBox="1"/>
          <p:nvPr/>
        </p:nvSpPr>
        <p:spPr>
          <a:xfrm>
            <a:off x="10515601" y="310596"/>
            <a:ext cx="1676399" cy="1600438"/>
          </a:xfrm>
          <a:prstGeom prst="rect">
            <a:avLst/>
          </a:prstGeom>
          <a:noFill/>
        </p:spPr>
        <p:txBody>
          <a:bodyPr wrap="square" rtlCol="0">
            <a:spAutoFit/>
          </a:bodyPr>
          <a:lstStyle/>
          <a:p>
            <a:r>
              <a:rPr lang="fr-FR" sz="1400" dirty="0" smtClean="0">
                <a:latin typeface="Menlo" charset="0"/>
                <a:ea typeface="Menlo" charset="0"/>
                <a:cs typeface="Menlo" charset="0"/>
              </a:rPr>
              <a:t>Locutrices formant le noyau d’une communauté de soutien, d’entraide et de papotage</a:t>
            </a:r>
            <a:endParaRPr lang="fr-FR" sz="1400" dirty="0">
              <a:latin typeface="Menlo" charset="0"/>
              <a:ea typeface="Menlo" charset="0"/>
              <a:cs typeface="Menlo" charset="0"/>
            </a:endParaRPr>
          </a:p>
        </p:txBody>
      </p:sp>
      <p:cxnSp>
        <p:nvCxnSpPr>
          <p:cNvPr id="7" name="Connecteur droit avec flèche 6"/>
          <p:cNvCxnSpPr/>
          <p:nvPr/>
        </p:nvCxnSpPr>
        <p:spPr>
          <a:xfrm flipH="1">
            <a:off x="8026401" y="2006600"/>
            <a:ext cx="3145692" cy="1270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H="1">
            <a:off x="8890001" y="2006600"/>
            <a:ext cx="2282092" cy="7620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H="1">
            <a:off x="8890001" y="2006600"/>
            <a:ext cx="2282092" cy="27940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14403" y="5706877"/>
            <a:ext cx="5205271" cy="461665"/>
          </a:xfrm>
          <a:prstGeom prst="rect">
            <a:avLst/>
          </a:prstGeom>
          <a:noFill/>
        </p:spPr>
        <p:txBody>
          <a:bodyPr wrap="none" rtlCol="0">
            <a:spAutoFit/>
          </a:bodyPr>
          <a:lstStyle/>
          <a:p>
            <a:r>
              <a:rPr lang="fr-FR" sz="2400" b="1" dirty="0" smtClean="0">
                <a:latin typeface="Menlo" charset="0"/>
                <a:ea typeface="Menlo" charset="0"/>
                <a:cs typeface="Menlo" charset="0"/>
              </a:rPr>
              <a:t>1.Catégoriser les locuteurs</a:t>
            </a:r>
            <a:endParaRPr lang="fr-FR" sz="2400" b="1" dirty="0">
              <a:latin typeface="Menlo" charset="0"/>
              <a:ea typeface="Menlo" charset="0"/>
              <a:cs typeface="Menlo" charset="0"/>
            </a:endParaRPr>
          </a:p>
        </p:txBody>
      </p:sp>
      <p:sp>
        <p:nvSpPr>
          <p:cNvPr id="12" name="ZoneTexte 11"/>
          <p:cNvSpPr txBox="1"/>
          <p:nvPr/>
        </p:nvSpPr>
        <p:spPr>
          <a:xfrm>
            <a:off x="152401" y="554348"/>
            <a:ext cx="2565400" cy="2893100"/>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fr-FR" sz="1400" dirty="0" smtClean="0">
                <a:latin typeface="Menlo" charset="0"/>
                <a:ea typeface="Menlo" charset="0"/>
                <a:cs typeface="Menlo" charset="0"/>
              </a:rPr>
              <a:t>M. Akrich, </a:t>
            </a:r>
          </a:p>
          <a:p>
            <a:pPr marL="285750" marR="0" lvl="0" indent="-285750" defTabSz="914400" eaLnBrk="1" fontAlgn="auto" latinLnBrk="0" hangingPunct="1">
              <a:lnSpc>
                <a:spcPct val="100000"/>
              </a:lnSpc>
              <a:spcBef>
                <a:spcPts val="0"/>
              </a:spcBef>
              <a:spcAft>
                <a:spcPts val="0"/>
              </a:spcAft>
              <a:buClrTx/>
              <a:buSzTx/>
              <a:buFont typeface="Arial" charset="0"/>
              <a:buNone/>
              <a:tabLst/>
              <a:defRPr/>
            </a:pPr>
            <a:endParaRPr lang="fr-FR" sz="1400" dirty="0">
              <a:latin typeface="Menlo" charset="0"/>
              <a:ea typeface="Menlo" charset="0"/>
              <a:cs typeface="Menlo" charset="0"/>
            </a:endParaRPr>
          </a:p>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fr-FR" sz="1400" dirty="0" smtClean="0">
                <a:latin typeface="Menlo" charset="0"/>
                <a:ea typeface="Menlo" charset="0"/>
                <a:cs typeface="Menlo" charset="0"/>
              </a:rPr>
              <a:t>« Temporalité, régimes de participation et formes de communautés. Comprendre la dynamique d’un forum grand public autour du dépistage prénatal »</a:t>
            </a:r>
          </a:p>
          <a:p>
            <a:pPr marL="285750" marR="0" lvl="0" indent="-285750" defTabSz="914400" eaLnBrk="1" fontAlgn="auto" latinLnBrk="0" hangingPunct="1">
              <a:lnSpc>
                <a:spcPct val="100000"/>
              </a:lnSpc>
              <a:spcBef>
                <a:spcPts val="0"/>
              </a:spcBef>
              <a:spcAft>
                <a:spcPts val="0"/>
              </a:spcAft>
              <a:buClrTx/>
              <a:buSzTx/>
              <a:buFont typeface="Arial" charset="0"/>
              <a:buNone/>
              <a:tabLst/>
              <a:defRPr/>
            </a:pPr>
            <a:endParaRPr lang="fr-FR" sz="1400" dirty="0">
              <a:latin typeface="Menlo" charset="0"/>
              <a:ea typeface="Menlo" charset="0"/>
              <a:cs typeface="Menlo" charset="0"/>
            </a:endParaRPr>
          </a:p>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fr-FR" sz="1400" dirty="0" smtClean="0">
                <a:latin typeface="Menlo" charset="0"/>
                <a:ea typeface="Menlo" charset="0"/>
                <a:cs typeface="Menlo" charset="0"/>
              </a:rPr>
              <a:t>(2019)</a:t>
            </a:r>
            <a:endParaRPr lang="fr-FR" sz="1400" dirty="0">
              <a:latin typeface="Menlo" charset="0"/>
              <a:ea typeface="Menlo" charset="0"/>
              <a:cs typeface="Menlo" charset="0"/>
            </a:endParaRPr>
          </a:p>
        </p:txBody>
      </p:sp>
    </p:spTree>
    <p:extLst>
      <p:ext uri="{BB962C8B-B14F-4D97-AF65-F5344CB8AC3E}">
        <p14:creationId xmlns:p14="http://schemas.microsoft.com/office/powerpoint/2010/main" val="229407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8200" y="65444"/>
            <a:ext cx="6273800" cy="5173575"/>
          </a:xfrm>
          <a:prstGeom prst="rect">
            <a:avLst/>
          </a:prstGeom>
        </p:spPr>
      </p:pic>
      <p:sp>
        <p:nvSpPr>
          <p:cNvPr id="6" name="ZoneTexte 5"/>
          <p:cNvSpPr txBox="1"/>
          <p:nvPr/>
        </p:nvSpPr>
        <p:spPr>
          <a:xfrm>
            <a:off x="520701" y="3325299"/>
            <a:ext cx="3886200" cy="1600438"/>
          </a:xfrm>
          <a:prstGeom prst="rect">
            <a:avLst/>
          </a:prstGeom>
          <a:noFill/>
        </p:spPr>
        <p:txBody>
          <a:bodyPr wrap="square" rtlCol="0">
            <a:spAutoFit/>
          </a:bodyPr>
          <a:lstStyle/>
          <a:p>
            <a:pPr marL="342900" indent="-342900">
              <a:buFont typeface="Arial" charset="0"/>
              <a:buChar char="•"/>
            </a:pPr>
            <a:r>
              <a:rPr lang="fr-FR" sz="1400" dirty="0">
                <a:latin typeface="Menlo" charset="0"/>
                <a:ea typeface="Menlo" charset="0"/>
                <a:cs typeface="Menlo" charset="0"/>
              </a:rPr>
              <a:t>corpus de 250,000 tweets relatifs à l’immigration, publiés par des résidents d’Arizona </a:t>
            </a:r>
            <a:r>
              <a:rPr lang="fr-FR" sz="1400" dirty="0" smtClean="0">
                <a:latin typeface="Menlo" charset="0"/>
                <a:ea typeface="Menlo" charset="0"/>
                <a:cs typeface="Menlo" charset="0"/>
              </a:rPr>
              <a:t>(et du Nevada) sur </a:t>
            </a:r>
            <a:r>
              <a:rPr lang="fr-FR" sz="1400" dirty="0">
                <a:latin typeface="Menlo" charset="0"/>
                <a:ea typeface="Menlo" charset="0"/>
                <a:cs typeface="Menlo" charset="0"/>
              </a:rPr>
              <a:t>une période de 6 </a:t>
            </a:r>
            <a:r>
              <a:rPr lang="fr-FR" sz="1400" dirty="0" smtClean="0">
                <a:latin typeface="Menlo" charset="0"/>
                <a:ea typeface="Menlo" charset="0"/>
                <a:cs typeface="Menlo" charset="0"/>
              </a:rPr>
              <a:t>mois</a:t>
            </a:r>
          </a:p>
          <a:p>
            <a:pPr marL="342900" indent="-342900">
              <a:buFont typeface="Arial" charset="0"/>
              <a:buChar char="•"/>
            </a:pPr>
            <a:r>
              <a:rPr lang="fr-FR" sz="1400" dirty="0" smtClean="0">
                <a:latin typeface="Menlo" charset="0"/>
                <a:ea typeface="Menlo" charset="0"/>
                <a:cs typeface="Menlo" charset="0"/>
              </a:rPr>
              <a:t>40% des utilisateurs de Twitter mentionnent leur localisation</a:t>
            </a:r>
            <a:endParaRPr lang="fr-FR" sz="1400" dirty="0">
              <a:latin typeface="Menlo" charset="0"/>
              <a:ea typeface="Menlo" charset="0"/>
              <a:cs typeface="Menlo" charset="0"/>
            </a:endParaRPr>
          </a:p>
        </p:txBody>
      </p:sp>
      <p:sp>
        <p:nvSpPr>
          <p:cNvPr id="7" name="Rectangle 6"/>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914403" y="5706877"/>
            <a:ext cx="5205271" cy="461665"/>
          </a:xfrm>
          <a:prstGeom prst="rect">
            <a:avLst/>
          </a:prstGeom>
          <a:noFill/>
        </p:spPr>
        <p:txBody>
          <a:bodyPr wrap="none" rtlCol="0">
            <a:spAutoFit/>
          </a:bodyPr>
          <a:lstStyle/>
          <a:p>
            <a:r>
              <a:rPr lang="fr-FR" sz="2400" b="1" dirty="0" smtClean="0">
                <a:latin typeface="Menlo" charset="0"/>
                <a:ea typeface="Menlo" charset="0"/>
                <a:cs typeface="Menlo" charset="0"/>
              </a:rPr>
              <a:t>1.Catégoriser les locuteurs</a:t>
            </a:r>
            <a:endParaRPr lang="fr-FR" sz="2400" b="1" dirty="0">
              <a:latin typeface="Menlo" charset="0"/>
              <a:ea typeface="Menlo" charset="0"/>
              <a:cs typeface="Menlo"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65444"/>
            <a:ext cx="6119672" cy="2818822"/>
          </a:xfrm>
          <a:prstGeom prst="rect">
            <a:avLst/>
          </a:prstGeom>
        </p:spPr>
      </p:pic>
    </p:spTree>
    <p:extLst>
      <p:ext uri="{BB962C8B-B14F-4D97-AF65-F5344CB8AC3E}">
        <p14:creationId xmlns:p14="http://schemas.microsoft.com/office/powerpoint/2010/main" val="1505702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52" y="176746"/>
            <a:ext cx="6108700" cy="4935454"/>
          </a:xfrm>
          <a:prstGeom prst="rect">
            <a:avLst/>
          </a:prstGeom>
        </p:spPr>
      </p:pic>
      <p:sp>
        <p:nvSpPr>
          <p:cNvPr id="5" name="Rectangle 4"/>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914403" y="5706877"/>
            <a:ext cx="5205271" cy="461665"/>
          </a:xfrm>
          <a:prstGeom prst="rect">
            <a:avLst/>
          </a:prstGeom>
          <a:noFill/>
        </p:spPr>
        <p:txBody>
          <a:bodyPr wrap="none" rtlCol="0">
            <a:spAutoFit/>
          </a:bodyPr>
          <a:lstStyle/>
          <a:p>
            <a:r>
              <a:rPr lang="fr-FR" sz="2400" b="1" dirty="0" smtClean="0">
                <a:latin typeface="Menlo" charset="0"/>
                <a:ea typeface="Menlo" charset="0"/>
                <a:cs typeface="Menlo" charset="0"/>
              </a:rPr>
              <a:t>1.Catégoriser les locuteurs</a:t>
            </a:r>
            <a:endParaRPr lang="fr-FR" sz="2400" b="1" dirty="0">
              <a:latin typeface="Menlo" charset="0"/>
              <a:ea typeface="Menlo" charset="0"/>
              <a:cs typeface="Menlo" charset="0"/>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326" y="685800"/>
            <a:ext cx="5487674" cy="3652786"/>
          </a:xfrm>
          <a:prstGeom prst="rect">
            <a:avLst/>
          </a:prstGeom>
        </p:spPr>
      </p:pic>
      <p:sp>
        <p:nvSpPr>
          <p:cNvPr id="2" name="Ellipse 1"/>
          <p:cNvSpPr/>
          <p:nvPr/>
        </p:nvSpPr>
        <p:spPr>
          <a:xfrm>
            <a:off x="6704326" y="1587500"/>
            <a:ext cx="2134874" cy="5715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4963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914403" y="5706877"/>
            <a:ext cx="5205271" cy="461665"/>
          </a:xfrm>
          <a:prstGeom prst="rect">
            <a:avLst/>
          </a:prstGeom>
          <a:noFill/>
        </p:spPr>
        <p:txBody>
          <a:bodyPr wrap="none" rtlCol="0">
            <a:spAutoFit/>
          </a:bodyPr>
          <a:lstStyle/>
          <a:p>
            <a:r>
              <a:rPr lang="fr-FR" sz="2400" b="1" dirty="0" smtClean="0">
                <a:latin typeface="Menlo" charset="0"/>
                <a:ea typeface="Menlo" charset="0"/>
                <a:cs typeface="Menlo" charset="0"/>
              </a:rPr>
              <a:t>1.Catégoriser les locuteurs</a:t>
            </a:r>
            <a:endParaRPr lang="fr-FR" sz="2400" b="1" dirty="0">
              <a:latin typeface="Menlo" charset="0"/>
              <a:ea typeface="Menlo" charset="0"/>
              <a:cs typeface="Menlo" charset="0"/>
            </a:endParaRPr>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t="10087" b="16664"/>
          <a:stretch/>
        </p:blipFill>
        <p:spPr>
          <a:xfrm>
            <a:off x="3598277" y="4306"/>
            <a:ext cx="8593725" cy="5234713"/>
          </a:xfrm>
          <a:prstGeom prst="rect">
            <a:avLst/>
          </a:prstGeom>
        </p:spPr>
      </p:pic>
      <p:sp>
        <p:nvSpPr>
          <p:cNvPr id="8" name="ZoneTexte 7"/>
          <p:cNvSpPr txBox="1"/>
          <p:nvPr/>
        </p:nvSpPr>
        <p:spPr>
          <a:xfrm>
            <a:off x="465640" y="3681651"/>
            <a:ext cx="2667000" cy="1323439"/>
          </a:xfrm>
          <a:prstGeom prst="rect">
            <a:avLst/>
          </a:prstGeom>
          <a:noFill/>
        </p:spPr>
        <p:txBody>
          <a:bodyPr wrap="square" rtlCol="0">
            <a:spAutoFit/>
          </a:bodyPr>
          <a:lstStyle/>
          <a:p>
            <a:pPr algn="r"/>
            <a:r>
              <a:rPr lang="fr-FR" sz="1600" dirty="0" smtClean="0">
                <a:latin typeface="Menlo" charset="0"/>
                <a:ea typeface="Menlo" charset="0"/>
                <a:cs typeface="Menlo" charset="0"/>
              </a:rPr>
              <a:t>C</a:t>
            </a:r>
            <a:r>
              <a:rPr lang="fr-FR" sz="1600" smtClean="0">
                <a:latin typeface="Menlo" charset="0"/>
                <a:ea typeface="Menlo" charset="0"/>
                <a:cs typeface="Menlo" charset="0"/>
              </a:rPr>
              <a:t>ommunautés </a:t>
            </a:r>
            <a:r>
              <a:rPr lang="fr-FR" sz="1600" dirty="0">
                <a:latin typeface="Menlo" charset="0"/>
                <a:ea typeface="Menlo" charset="0"/>
                <a:cs typeface="Menlo" charset="0"/>
              </a:rPr>
              <a:t>de la </a:t>
            </a:r>
            <a:r>
              <a:rPr lang="fr-FR" sz="1600" dirty="0" err="1">
                <a:latin typeface="Menlo" charset="0"/>
                <a:ea typeface="Menlo" charset="0"/>
                <a:cs typeface="Menlo" charset="0"/>
              </a:rPr>
              <a:t>twittersphère</a:t>
            </a:r>
            <a:r>
              <a:rPr lang="fr-FR" sz="1600" dirty="0">
                <a:latin typeface="Menlo" charset="0"/>
                <a:ea typeface="Menlo" charset="0"/>
                <a:cs typeface="Menlo" charset="0"/>
              </a:rPr>
              <a:t> politique française pré-premier tour </a:t>
            </a:r>
            <a:r>
              <a:rPr lang="fr-FR" sz="1600" dirty="0" smtClean="0">
                <a:latin typeface="Menlo" charset="0"/>
                <a:ea typeface="Menlo" charset="0"/>
                <a:cs typeface="Menlo" charset="0"/>
              </a:rPr>
              <a:t>2017</a:t>
            </a:r>
            <a:endParaRPr lang="fr-FR" sz="1600" dirty="0">
              <a:latin typeface="Menlo" charset="0"/>
              <a:ea typeface="Menlo" charset="0"/>
              <a:cs typeface="Menlo" charset="0"/>
            </a:endParaRPr>
          </a:p>
        </p:txBody>
      </p:sp>
      <p:sp>
        <p:nvSpPr>
          <p:cNvPr id="9" name="ZoneTexte 8"/>
          <p:cNvSpPr txBox="1"/>
          <p:nvPr/>
        </p:nvSpPr>
        <p:spPr>
          <a:xfrm>
            <a:off x="279401" y="197307"/>
            <a:ext cx="2421439" cy="1077218"/>
          </a:xfrm>
          <a:prstGeom prst="rect">
            <a:avLst/>
          </a:prstGeom>
          <a:noFill/>
        </p:spPr>
        <p:txBody>
          <a:bodyPr wrap="square" rtlCol="0">
            <a:spAutoFit/>
          </a:bodyPr>
          <a:lstStyle/>
          <a:p>
            <a:r>
              <a:rPr lang="fr-FR" sz="1600" dirty="0" smtClean="0">
                <a:latin typeface="Menlo" charset="0"/>
                <a:ea typeface="Menlo" charset="0"/>
                <a:cs typeface="Menlo" charset="0"/>
              </a:rPr>
              <a:t>David </a:t>
            </a:r>
            <a:r>
              <a:rPr lang="fr-FR" sz="1600" dirty="0" err="1">
                <a:latin typeface="Menlo" charset="0"/>
                <a:ea typeface="Menlo" charset="0"/>
                <a:cs typeface="Menlo" charset="0"/>
              </a:rPr>
              <a:t>Chavalarias</a:t>
            </a:r>
            <a:r>
              <a:rPr lang="fr-FR" sz="1600" dirty="0">
                <a:latin typeface="Menlo" charset="0"/>
                <a:ea typeface="Menlo" charset="0"/>
                <a:cs typeface="Menlo" charset="0"/>
              </a:rPr>
              <a:t>, Noé Gaumont, </a:t>
            </a:r>
            <a:r>
              <a:rPr lang="fr-FR" sz="1600" dirty="0" err="1">
                <a:latin typeface="Menlo" charset="0"/>
                <a:ea typeface="Menlo" charset="0"/>
                <a:cs typeface="Menlo" charset="0"/>
              </a:rPr>
              <a:t>Maziyar</a:t>
            </a:r>
            <a:r>
              <a:rPr lang="fr-FR" sz="1600" dirty="0">
                <a:latin typeface="Menlo" charset="0"/>
                <a:ea typeface="Menlo" charset="0"/>
                <a:cs typeface="Menlo" charset="0"/>
              </a:rPr>
              <a:t> </a:t>
            </a:r>
            <a:r>
              <a:rPr lang="fr-FR" sz="1600" dirty="0" err="1" smtClean="0">
                <a:latin typeface="Menlo" charset="0"/>
                <a:ea typeface="Menlo" charset="0"/>
                <a:cs typeface="Menlo" charset="0"/>
              </a:rPr>
              <a:t>Panahi</a:t>
            </a:r>
            <a:r>
              <a:rPr lang="fr-FR" sz="1600" dirty="0" smtClean="0">
                <a:latin typeface="Menlo" charset="0"/>
                <a:ea typeface="Menlo" charset="0"/>
                <a:cs typeface="Menlo" charset="0"/>
              </a:rPr>
              <a:t> (2019)</a:t>
            </a:r>
            <a:endParaRPr lang="fr-FR" sz="1600" dirty="0">
              <a:latin typeface="Menlo" charset="0"/>
              <a:ea typeface="Menlo" charset="0"/>
              <a:cs typeface="Menlo" charset="0"/>
            </a:endParaRPr>
          </a:p>
        </p:txBody>
      </p:sp>
    </p:spTree>
    <p:extLst>
      <p:ext uri="{BB962C8B-B14F-4D97-AF65-F5344CB8AC3E}">
        <p14:creationId xmlns:p14="http://schemas.microsoft.com/office/powerpoint/2010/main" val="1660199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77886" t="11454" b="64324"/>
          <a:stretch/>
        </p:blipFill>
        <p:spPr>
          <a:xfrm>
            <a:off x="3437270" y="5562600"/>
            <a:ext cx="1134730" cy="1295400"/>
          </a:xfrm>
          <a:prstGeom prst="rect">
            <a:avLst/>
          </a:prstGeom>
        </p:spPr>
      </p:pic>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77886" t="11454" b="64324"/>
          <a:stretch/>
        </p:blipFill>
        <p:spPr>
          <a:xfrm>
            <a:off x="3284870" y="5468310"/>
            <a:ext cx="1134730" cy="1295400"/>
          </a:xfrm>
          <a:prstGeom prst="rect">
            <a:avLst/>
          </a:prstGeom>
        </p:spPr>
      </p:pic>
      <p:sp>
        <p:nvSpPr>
          <p:cNvPr id="8" name="Rectangle 7"/>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914403" y="5706877"/>
            <a:ext cx="6320961" cy="461665"/>
          </a:xfrm>
          <a:prstGeom prst="rect">
            <a:avLst/>
          </a:prstGeom>
          <a:noFill/>
        </p:spPr>
        <p:txBody>
          <a:bodyPr wrap="none" rtlCol="0">
            <a:spAutoFit/>
          </a:bodyPr>
          <a:lstStyle/>
          <a:p>
            <a:r>
              <a:rPr lang="fr-FR" sz="2400" b="1" dirty="0" smtClean="0">
                <a:latin typeface="Menlo" charset="0"/>
                <a:ea typeface="Menlo" charset="0"/>
                <a:cs typeface="Menlo" charset="0"/>
              </a:rPr>
              <a:t>2.Combiner les méthodes d’enquête</a:t>
            </a:r>
            <a:endParaRPr lang="fr-FR" sz="2400" b="1" dirty="0">
              <a:latin typeface="Menlo" charset="0"/>
              <a:ea typeface="Menlo" charset="0"/>
              <a:cs typeface="Menlo" charset="0"/>
            </a:endParaRP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b="31689"/>
          <a:stretch/>
        </p:blipFill>
        <p:spPr>
          <a:xfrm>
            <a:off x="0" y="4589"/>
            <a:ext cx="12192000" cy="5234430"/>
          </a:xfrm>
          <a:prstGeom prst="rect">
            <a:avLst/>
          </a:prstGeom>
        </p:spPr>
      </p:pic>
    </p:spTree>
    <p:extLst>
      <p:ext uri="{BB962C8B-B14F-4D97-AF65-F5344CB8AC3E}">
        <p14:creationId xmlns:p14="http://schemas.microsoft.com/office/powerpoint/2010/main" val="1655038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025E465A-49D8-6140-9522-86AC2CCA7D71}"/>
              </a:ext>
            </a:extLst>
          </p:cNvPr>
          <p:cNvPicPr>
            <a:picLocks noChangeAspect="1"/>
          </p:cNvPicPr>
          <p:nvPr/>
        </p:nvPicPr>
        <p:blipFill>
          <a:blip r:embed="rId3"/>
          <a:stretch>
            <a:fillRect/>
          </a:stretch>
        </p:blipFill>
        <p:spPr>
          <a:xfrm>
            <a:off x="1765" y="2304768"/>
            <a:ext cx="4082068" cy="1831099"/>
          </a:xfrm>
          <a:prstGeom prst="rect">
            <a:avLst/>
          </a:prstGeom>
        </p:spPr>
      </p:pic>
      <p:pic>
        <p:nvPicPr>
          <p:cNvPr id="4" name="Image 3">
            <a:extLst>
              <a:ext uri="{FF2B5EF4-FFF2-40B4-BE49-F238E27FC236}">
                <a16:creationId xmlns="" xmlns:a16="http://schemas.microsoft.com/office/drawing/2014/main" id="{18115782-202F-E74D-8F36-8E63C283527B}"/>
              </a:ext>
            </a:extLst>
          </p:cNvPr>
          <p:cNvPicPr>
            <a:picLocks noChangeAspect="1"/>
          </p:cNvPicPr>
          <p:nvPr/>
        </p:nvPicPr>
        <p:blipFill>
          <a:blip r:embed="rId4"/>
          <a:stretch>
            <a:fillRect/>
          </a:stretch>
        </p:blipFill>
        <p:spPr>
          <a:xfrm>
            <a:off x="7492819" y="10681"/>
            <a:ext cx="4699182" cy="2639374"/>
          </a:xfrm>
          <a:prstGeom prst="rect">
            <a:avLst/>
          </a:prstGeom>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010"/>
            <a:ext cx="5017036" cy="2415610"/>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728" y="-7886"/>
            <a:ext cx="3361521" cy="3179141"/>
          </a:xfrm>
          <a:prstGeom prst="rect">
            <a:avLst/>
          </a:prstGeom>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7592" y="2654627"/>
            <a:ext cx="5461000" cy="2681958"/>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9539" y="3198966"/>
            <a:ext cx="1158475" cy="2059510"/>
          </a:xfrm>
          <a:prstGeom prst="rect">
            <a:avLst/>
          </a:prstGeom>
        </p:spPr>
      </p:pic>
      <p:pic>
        <p:nvPicPr>
          <p:cNvPr id="14" name="Imag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135867"/>
            <a:ext cx="3098800" cy="1098053"/>
          </a:xfrm>
          <a:prstGeom prst="rect">
            <a:avLst/>
          </a:prstGeom>
        </p:spPr>
      </p:pic>
      <p:sp>
        <p:nvSpPr>
          <p:cNvPr id="18" name="Rectangle 17"/>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914403" y="5706877"/>
            <a:ext cx="7436651" cy="461665"/>
          </a:xfrm>
          <a:prstGeom prst="rect">
            <a:avLst/>
          </a:prstGeom>
          <a:noFill/>
        </p:spPr>
        <p:txBody>
          <a:bodyPr wrap="none" rtlCol="0">
            <a:spAutoFit/>
          </a:bodyPr>
          <a:lstStyle/>
          <a:p>
            <a:r>
              <a:rPr lang="fr-FR" sz="2400" b="1" dirty="0" smtClean="0">
                <a:latin typeface="Menlo" charset="0"/>
                <a:ea typeface="Menlo" charset="0"/>
                <a:cs typeface="Menlo" charset="0"/>
              </a:rPr>
              <a:t>Prolifération des « traces textuelles »</a:t>
            </a:r>
            <a:endParaRPr lang="fr-FR" sz="2400" b="1" dirty="0">
              <a:latin typeface="Menlo" charset="0"/>
              <a:ea typeface="Menlo" charset="0"/>
              <a:cs typeface="Menlo" charset="0"/>
            </a:endParaRPr>
          </a:p>
        </p:txBody>
      </p:sp>
      <p:pic>
        <p:nvPicPr>
          <p:cNvPr id="6" name="Image 5">
            <a:extLst>
              <a:ext uri="{FF2B5EF4-FFF2-40B4-BE49-F238E27FC236}">
                <a16:creationId xmlns="" xmlns:a16="http://schemas.microsoft.com/office/drawing/2014/main" id="{5699C943-0F84-F54C-B60F-26ACB89E30D8}"/>
              </a:ext>
            </a:extLst>
          </p:cNvPr>
          <p:cNvPicPr>
            <a:picLocks noChangeAspect="1"/>
          </p:cNvPicPr>
          <p:nvPr/>
        </p:nvPicPr>
        <p:blipFill rotWithShape="1">
          <a:blip r:embed="rId10"/>
          <a:srcRect l="4291" t="9923" r="4399" b="10428"/>
          <a:stretch/>
        </p:blipFill>
        <p:spPr>
          <a:xfrm>
            <a:off x="3351680" y="1730602"/>
            <a:ext cx="1987859" cy="3493027"/>
          </a:xfrm>
          <a:prstGeom prst="rect">
            <a:avLst/>
          </a:prstGeom>
        </p:spPr>
      </p:pic>
    </p:spTree>
    <p:extLst>
      <p:ext uri="{BB962C8B-B14F-4D97-AF65-F5344CB8AC3E}">
        <p14:creationId xmlns:p14="http://schemas.microsoft.com/office/powerpoint/2010/main" val="454664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1100" y="238567"/>
            <a:ext cx="4675722" cy="4873142"/>
          </a:xfrm>
          <a:prstGeom prst="rect">
            <a:avLst/>
          </a:prstGeom>
        </p:spPr>
      </p:pic>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l="13699" t="86748" r="67319"/>
          <a:stretch/>
        </p:blipFill>
        <p:spPr>
          <a:xfrm>
            <a:off x="5243499" y="3508525"/>
            <a:ext cx="2440003" cy="1775305"/>
          </a:xfrm>
          <a:prstGeom prst="rect">
            <a:avLst/>
          </a:prstGeom>
        </p:spPr>
      </p:pic>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77886" t="11454" b="64324"/>
          <a:stretch/>
        </p:blipFill>
        <p:spPr>
          <a:xfrm>
            <a:off x="3437270" y="5562600"/>
            <a:ext cx="1134730" cy="1295400"/>
          </a:xfrm>
          <a:prstGeom prst="rect">
            <a:avLst/>
          </a:prstGeom>
        </p:spPr>
      </p:pic>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77886" t="11454" b="64324"/>
          <a:stretch/>
        </p:blipFill>
        <p:spPr>
          <a:xfrm>
            <a:off x="3284870" y="5468310"/>
            <a:ext cx="1134730" cy="1295400"/>
          </a:xfrm>
          <a:prstGeom prst="rect">
            <a:avLst/>
          </a:prstGeom>
        </p:spPr>
      </p:pic>
      <p:sp>
        <p:nvSpPr>
          <p:cNvPr id="8" name="Rectangle 7"/>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914403" y="5706877"/>
            <a:ext cx="6320961" cy="461665"/>
          </a:xfrm>
          <a:prstGeom prst="rect">
            <a:avLst/>
          </a:prstGeom>
          <a:noFill/>
        </p:spPr>
        <p:txBody>
          <a:bodyPr wrap="none" rtlCol="0">
            <a:spAutoFit/>
          </a:bodyPr>
          <a:lstStyle/>
          <a:p>
            <a:r>
              <a:rPr lang="fr-FR" sz="2400" b="1" dirty="0" smtClean="0">
                <a:latin typeface="Menlo" charset="0"/>
                <a:ea typeface="Menlo" charset="0"/>
                <a:cs typeface="Menlo" charset="0"/>
              </a:rPr>
              <a:t>2.Combiner les méthodes d’enquête</a:t>
            </a:r>
            <a:endParaRPr lang="fr-FR" sz="2400" b="1" dirty="0">
              <a:latin typeface="Menlo" charset="0"/>
              <a:ea typeface="Menlo" charset="0"/>
              <a:cs typeface="Menlo" charset="0"/>
            </a:endParaRP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278" y="238567"/>
            <a:ext cx="5150422" cy="2270966"/>
          </a:xfrm>
          <a:prstGeom prst="rect">
            <a:avLst/>
          </a:prstGeom>
        </p:spPr>
      </p:pic>
      <p:sp>
        <p:nvSpPr>
          <p:cNvPr id="11" name="ZoneTexte 10"/>
          <p:cNvSpPr txBox="1"/>
          <p:nvPr/>
        </p:nvSpPr>
        <p:spPr>
          <a:xfrm>
            <a:off x="1789099" y="2977391"/>
            <a:ext cx="3454400" cy="1815882"/>
          </a:xfrm>
          <a:prstGeom prst="rect">
            <a:avLst/>
          </a:prstGeom>
          <a:noFill/>
        </p:spPr>
        <p:txBody>
          <a:bodyPr wrap="square" rtlCol="0">
            <a:spAutoFit/>
          </a:bodyPr>
          <a:lstStyle/>
          <a:p>
            <a:pPr marL="285750" indent="-285750">
              <a:buFont typeface="Arial" charset="0"/>
              <a:buChar char="•"/>
            </a:pPr>
            <a:r>
              <a:rPr lang="fr-FR" sz="1400" dirty="0" smtClean="0">
                <a:latin typeface="Menlo" charset="0"/>
                <a:ea typeface="Menlo" charset="0"/>
                <a:cs typeface="Menlo" charset="0"/>
              </a:rPr>
              <a:t>Corpus de 512 sites construit avec les archives du web (BNF)</a:t>
            </a:r>
          </a:p>
          <a:p>
            <a:pPr marL="285750" indent="-285750">
              <a:buFont typeface="Arial" charset="0"/>
              <a:buChar char="•"/>
            </a:pPr>
            <a:r>
              <a:rPr lang="fr-FR" sz="1400" dirty="0" smtClean="0">
                <a:latin typeface="Menlo" charset="0"/>
                <a:ea typeface="Menlo" charset="0"/>
                <a:cs typeface="Menlo" charset="0"/>
              </a:rPr>
              <a:t>Corpus de 400 000 messages postés sur un forum (2004-2014)</a:t>
            </a:r>
          </a:p>
          <a:p>
            <a:pPr marL="285750" indent="-285750">
              <a:buFont typeface="Arial" charset="0"/>
              <a:buChar char="•"/>
            </a:pPr>
            <a:r>
              <a:rPr lang="fr-FR" sz="1400" dirty="0" smtClean="0">
                <a:latin typeface="Menlo" charset="0"/>
                <a:ea typeface="Menlo" charset="0"/>
                <a:cs typeface="Menlo" charset="0"/>
              </a:rPr>
              <a:t>12 entretiens avec des contributeurs</a:t>
            </a:r>
            <a:endParaRPr lang="fr-FR" sz="1400" dirty="0">
              <a:latin typeface="Menlo" charset="0"/>
              <a:ea typeface="Menlo" charset="0"/>
              <a:cs typeface="Menlo" charset="0"/>
            </a:endParaRPr>
          </a:p>
        </p:txBody>
      </p:sp>
    </p:spTree>
    <p:extLst>
      <p:ext uri="{BB962C8B-B14F-4D97-AF65-F5344CB8AC3E}">
        <p14:creationId xmlns:p14="http://schemas.microsoft.com/office/powerpoint/2010/main" val="2135272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645400" y="1384300"/>
            <a:ext cx="3941621" cy="2893100"/>
          </a:xfrm>
          <a:prstGeom prst="rect">
            <a:avLst/>
          </a:prstGeom>
          <a:noFill/>
        </p:spPr>
        <p:txBody>
          <a:bodyPr wrap="square" rtlCol="0">
            <a:spAutoFit/>
          </a:bodyPr>
          <a:lstStyle/>
          <a:p>
            <a:r>
              <a:rPr lang="fr-FR" sz="1400" dirty="0" smtClean="0">
                <a:latin typeface="Menlo" charset="0"/>
                <a:ea typeface="Menlo" charset="0"/>
                <a:cs typeface="Menlo" charset="0"/>
              </a:rPr>
              <a:t>Entretiens :</a:t>
            </a:r>
          </a:p>
          <a:p>
            <a:pPr marL="285750" indent="-285750">
              <a:buFont typeface="Arial" charset="0"/>
              <a:buChar char="•"/>
            </a:pPr>
            <a:endParaRPr lang="fr-FR" sz="1400" dirty="0" smtClean="0">
              <a:latin typeface="Menlo" charset="0"/>
              <a:ea typeface="Menlo" charset="0"/>
              <a:cs typeface="Menlo" charset="0"/>
            </a:endParaRPr>
          </a:p>
          <a:p>
            <a:pPr marL="285750" indent="-285750">
              <a:buFont typeface="Arial" charset="0"/>
              <a:buChar char="•"/>
            </a:pPr>
            <a:r>
              <a:rPr lang="fr-FR" sz="1400" dirty="0" smtClean="0">
                <a:latin typeface="Menlo" charset="0"/>
                <a:ea typeface="Menlo" charset="0"/>
                <a:cs typeface="Menlo" charset="0"/>
              </a:rPr>
              <a:t>Attachement au travail de recherche (signalement des sources, preuves documentaires)</a:t>
            </a:r>
          </a:p>
          <a:p>
            <a:pPr marL="285750" indent="-285750">
              <a:buFont typeface="Arial" charset="0"/>
              <a:buChar char="•"/>
            </a:pPr>
            <a:r>
              <a:rPr lang="fr-FR" sz="1400" dirty="0" smtClean="0">
                <a:latin typeface="Menlo" charset="0"/>
                <a:ea typeface="Menlo" charset="0"/>
                <a:cs typeface="Menlo" charset="0"/>
              </a:rPr>
              <a:t>Volonté de rendre visible des destins individuels</a:t>
            </a:r>
          </a:p>
          <a:p>
            <a:pPr marL="285750" indent="-285750">
              <a:buFont typeface="Arial" charset="0"/>
              <a:buChar char="•"/>
            </a:pPr>
            <a:r>
              <a:rPr lang="fr-FR" sz="1400" dirty="0" smtClean="0">
                <a:latin typeface="Menlo" charset="0"/>
                <a:ea typeface="Menlo" charset="0"/>
                <a:cs typeface="Menlo" charset="0"/>
              </a:rPr>
              <a:t>Valorisation de l’échange et du partage</a:t>
            </a:r>
          </a:p>
          <a:p>
            <a:pPr marL="285750" indent="-285750">
              <a:buFont typeface="Arial" charset="0"/>
              <a:buChar char="•"/>
            </a:pPr>
            <a:r>
              <a:rPr lang="fr-FR" sz="1400" dirty="0" smtClean="0">
                <a:latin typeface="Menlo" charset="0"/>
                <a:ea typeface="Menlo" charset="0"/>
                <a:cs typeface="Menlo" charset="0"/>
              </a:rPr>
              <a:t>Importance de la dimension émotionnelle de l’histoire</a:t>
            </a:r>
          </a:p>
          <a:p>
            <a:pPr marL="285750" indent="-285750">
              <a:buFont typeface="Arial" charset="0"/>
              <a:buChar char="•"/>
            </a:pPr>
            <a:r>
              <a:rPr lang="fr-FR" sz="1400" dirty="0" smtClean="0">
                <a:latin typeface="Menlo" charset="0"/>
                <a:ea typeface="Menlo" charset="0"/>
                <a:cs typeface="Menlo" charset="0"/>
              </a:rPr>
              <a:t>Tensions avec les historiens professionnels</a:t>
            </a:r>
            <a:endParaRPr lang="fr-FR" sz="1400" dirty="0">
              <a:latin typeface="Menlo" charset="0"/>
              <a:ea typeface="Menlo" charset="0"/>
              <a:cs typeface="Menlo"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55600"/>
            <a:ext cx="5007417" cy="4686300"/>
          </a:xfrm>
          <a:prstGeom prst="rect">
            <a:avLst/>
          </a:prstGeom>
        </p:spPr>
      </p:pic>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l="77886" t="11454" b="64324"/>
          <a:stretch/>
        </p:blipFill>
        <p:spPr>
          <a:xfrm>
            <a:off x="3437270" y="5562600"/>
            <a:ext cx="1134730" cy="1295400"/>
          </a:xfrm>
          <a:prstGeom prst="rect">
            <a:avLst/>
          </a:prstGeom>
        </p:spPr>
      </p:pic>
      <p:pic>
        <p:nvPicPr>
          <p:cNvPr id="7" name="Image 6"/>
          <p:cNvPicPr>
            <a:picLocks noChangeAspect="1"/>
          </p:cNvPicPr>
          <p:nvPr/>
        </p:nvPicPr>
        <p:blipFill rotWithShape="1">
          <a:blip r:embed="rId3">
            <a:extLst>
              <a:ext uri="{28A0092B-C50C-407E-A947-70E740481C1C}">
                <a14:useLocalDpi xmlns:a14="http://schemas.microsoft.com/office/drawing/2010/main" val="0"/>
              </a:ext>
            </a:extLst>
          </a:blip>
          <a:srcRect l="77886" t="11454" b="64324"/>
          <a:stretch/>
        </p:blipFill>
        <p:spPr>
          <a:xfrm>
            <a:off x="3284870" y="5468310"/>
            <a:ext cx="1134730" cy="1295400"/>
          </a:xfrm>
          <a:prstGeom prst="rect">
            <a:avLst/>
          </a:prstGeom>
        </p:spPr>
      </p:pic>
      <p:sp>
        <p:nvSpPr>
          <p:cNvPr id="8" name="Rectangle 7"/>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914403" y="5706877"/>
            <a:ext cx="6320961" cy="461665"/>
          </a:xfrm>
          <a:prstGeom prst="rect">
            <a:avLst/>
          </a:prstGeom>
          <a:noFill/>
        </p:spPr>
        <p:txBody>
          <a:bodyPr wrap="none" rtlCol="0">
            <a:spAutoFit/>
          </a:bodyPr>
          <a:lstStyle/>
          <a:p>
            <a:r>
              <a:rPr lang="fr-FR" sz="2400" b="1" dirty="0" smtClean="0">
                <a:latin typeface="Menlo" charset="0"/>
                <a:ea typeface="Menlo" charset="0"/>
                <a:cs typeface="Menlo" charset="0"/>
              </a:rPr>
              <a:t>2.Combiner les méthodes d’enquête</a:t>
            </a:r>
            <a:endParaRPr lang="fr-FR" sz="2400" b="1" dirty="0">
              <a:latin typeface="Menlo" charset="0"/>
              <a:ea typeface="Menlo" charset="0"/>
              <a:cs typeface="Menlo" charset="0"/>
            </a:endParaRPr>
          </a:p>
        </p:txBody>
      </p:sp>
    </p:spTree>
    <p:extLst>
      <p:ext uri="{BB962C8B-B14F-4D97-AF65-F5344CB8AC3E}">
        <p14:creationId xmlns:p14="http://schemas.microsoft.com/office/powerpoint/2010/main" val="1538011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 xmlns:a16="http://schemas.microsoft.com/office/drawing/2014/main" id="{58363985-0031-0642-BC23-0D370270801D}"/>
              </a:ext>
            </a:extLst>
          </p:cNvPr>
          <p:cNvPicPr>
            <a:picLocks noChangeAspect="1"/>
          </p:cNvPicPr>
          <p:nvPr/>
        </p:nvPicPr>
        <p:blipFill>
          <a:blip r:embed="rId3"/>
          <a:stretch>
            <a:fillRect/>
          </a:stretch>
        </p:blipFill>
        <p:spPr>
          <a:xfrm>
            <a:off x="69603" y="59542"/>
            <a:ext cx="7237016" cy="2984201"/>
          </a:xfrm>
          <a:prstGeom prst="rect">
            <a:avLst/>
          </a:prstGeom>
          <a:ln w="12700">
            <a:noFill/>
          </a:ln>
        </p:spPr>
      </p:pic>
      <p:sp>
        <p:nvSpPr>
          <p:cNvPr id="3" name="ZoneTexte 2"/>
          <p:cNvSpPr txBox="1"/>
          <p:nvPr/>
        </p:nvSpPr>
        <p:spPr>
          <a:xfrm>
            <a:off x="8101359" y="563878"/>
            <a:ext cx="3886200" cy="1323439"/>
          </a:xfrm>
          <a:prstGeom prst="rect">
            <a:avLst/>
          </a:prstGeom>
          <a:noFill/>
        </p:spPr>
        <p:txBody>
          <a:bodyPr wrap="square" rtlCol="0">
            <a:spAutoFit/>
          </a:bodyPr>
          <a:lstStyle/>
          <a:p>
            <a:pPr marL="342900" indent="-342900">
              <a:buFont typeface="Arial" charset="0"/>
              <a:buChar char="•"/>
            </a:pPr>
            <a:r>
              <a:rPr lang="fr-FR" sz="1600" dirty="0" smtClean="0">
                <a:latin typeface="Menlo" charset="0"/>
                <a:ea typeface="Menlo" charset="0"/>
                <a:cs typeface="Menlo" charset="0"/>
              </a:rPr>
              <a:t>220 associations (autisme et don d’organe)</a:t>
            </a:r>
          </a:p>
          <a:p>
            <a:pPr marL="342900" indent="-342900">
              <a:buFont typeface="Arial" charset="0"/>
              <a:buChar char="•"/>
            </a:pPr>
            <a:r>
              <a:rPr lang="fr-FR" sz="1600" dirty="0" smtClean="0">
                <a:latin typeface="Menlo" charset="0"/>
                <a:ea typeface="Menlo" charset="0"/>
                <a:cs typeface="Menlo" charset="0"/>
              </a:rPr>
              <a:t>corpus </a:t>
            </a:r>
            <a:r>
              <a:rPr lang="fr-FR" sz="1600" dirty="0">
                <a:latin typeface="Menlo" charset="0"/>
                <a:ea typeface="Menlo" charset="0"/>
                <a:cs typeface="Menlo" charset="0"/>
              </a:rPr>
              <a:t>de </a:t>
            </a:r>
            <a:r>
              <a:rPr lang="fr-FR" sz="1600" dirty="0" smtClean="0">
                <a:latin typeface="Menlo" charset="0"/>
                <a:ea typeface="Menlo" charset="0"/>
                <a:cs typeface="Menlo" charset="0"/>
              </a:rPr>
              <a:t>223,000 </a:t>
            </a:r>
            <a:r>
              <a:rPr lang="fr-FR" sz="1600" dirty="0" err="1" smtClean="0">
                <a:latin typeface="Menlo" charset="0"/>
                <a:ea typeface="Menlo" charset="0"/>
                <a:cs typeface="Menlo" charset="0"/>
              </a:rPr>
              <a:t>posts</a:t>
            </a:r>
            <a:r>
              <a:rPr lang="fr-FR" sz="1600" dirty="0" smtClean="0">
                <a:latin typeface="Menlo" charset="0"/>
                <a:ea typeface="Menlo" charset="0"/>
                <a:cs typeface="Menlo" charset="0"/>
              </a:rPr>
              <a:t> et commentaires sur Facebook, sur </a:t>
            </a:r>
            <a:r>
              <a:rPr lang="fr-FR" sz="1600" dirty="0">
                <a:latin typeface="Menlo" charset="0"/>
                <a:ea typeface="Menlo" charset="0"/>
                <a:cs typeface="Menlo" charset="0"/>
              </a:rPr>
              <a:t>une période </a:t>
            </a:r>
            <a:r>
              <a:rPr lang="fr-FR" sz="1600" dirty="0" smtClean="0">
                <a:latin typeface="Menlo" charset="0"/>
                <a:ea typeface="Menlo" charset="0"/>
                <a:cs typeface="Menlo" charset="0"/>
              </a:rPr>
              <a:t>de 18 mois</a:t>
            </a:r>
          </a:p>
        </p:txBody>
      </p:sp>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l="77886" t="11454" b="64324"/>
          <a:stretch/>
        </p:blipFill>
        <p:spPr>
          <a:xfrm>
            <a:off x="3437270" y="5562600"/>
            <a:ext cx="1134730" cy="1295400"/>
          </a:xfrm>
          <a:prstGeom prst="rect">
            <a:avLst/>
          </a:prstGeom>
        </p:spPr>
      </p:pic>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l="77886" t="11454" b="64324"/>
          <a:stretch/>
        </p:blipFill>
        <p:spPr>
          <a:xfrm>
            <a:off x="3284870" y="5468310"/>
            <a:ext cx="1134730" cy="1295400"/>
          </a:xfrm>
          <a:prstGeom prst="rect">
            <a:avLst/>
          </a:prstGeom>
        </p:spPr>
      </p:pic>
      <p:sp>
        <p:nvSpPr>
          <p:cNvPr id="7" name="Rectangle 6"/>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914403" y="5706877"/>
            <a:ext cx="6320961" cy="461665"/>
          </a:xfrm>
          <a:prstGeom prst="rect">
            <a:avLst/>
          </a:prstGeom>
          <a:noFill/>
        </p:spPr>
        <p:txBody>
          <a:bodyPr wrap="none" rtlCol="0">
            <a:spAutoFit/>
          </a:bodyPr>
          <a:lstStyle/>
          <a:p>
            <a:r>
              <a:rPr lang="fr-FR" sz="2400" b="1" dirty="0" smtClean="0">
                <a:latin typeface="Menlo" charset="0"/>
                <a:ea typeface="Menlo" charset="0"/>
                <a:cs typeface="Menlo" charset="0"/>
              </a:rPr>
              <a:t>2.Combiner les méthodes d’enquête</a:t>
            </a:r>
            <a:endParaRPr lang="fr-FR" sz="2400" b="1" dirty="0">
              <a:latin typeface="Menlo" charset="0"/>
              <a:ea typeface="Menlo" charset="0"/>
              <a:cs typeface="Menlo" charset="0"/>
            </a:endParaRP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7500" y="1981607"/>
            <a:ext cx="8064500" cy="3225800"/>
          </a:xfrm>
          <a:prstGeom prst="rect">
            <a:avLst/>
          </a:prstGeom>
        </p:spPr>
      </p:pic>
    </p:spTree>
    <p:extLst>
      <p:ext uri="{BB962C8B-B14F-4D97-AF65-F5344CB8AC3E}">
        <p14:creationId xmlns:p14="http://schemas.microsoft.com/office/powerpoint/2010/main" val="1197647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t="29523" b="-1"/>
          <a:stretch/>
        </p:blipFill>
        <p:spPr>
          <a:xfrm>
            <a:off x="204607" y="142088"/>
            <a:ext cx="11987393" cy="4977648"/>
          </a:xfrm>
          <a:prstGeom prst="rect">
            <a:avLst/>
          </a:prstGeom>
        </p:spPr>
      </p:pic>
      <p:pic>
        <p:nvPicPr>
          <p:cNvPr id="3" name="Image 2"/>
          <p:cNvPicPr>
            <a:picLocks noChangeAspect="1"/>
          </p:cNvPicPr>
          <p:nvPr/>
        </p:nvPicPr>
        <p:blipFill rotWithShape="1">
          <a:blip r:embed="rId4">
            <a:extLst>
              <a:ext uri="{28A0092B-C50C-407E-A947-70E740481C1C}">
                <a14:useLocalDpi xmlns:a14="http://schemas.microsoft.com/office/drawing/2010/main" val="0"/>
              </a:ext>
            </a:extLst>
          </a:blip>
          <a:srcRect l="77886" t="11454" b="64324"/>
          <a:stretch/>
        </p:blipFill>
        <p:spPr>
          <a:xfrm>
            <a:off x="3437270" y="5562600"/>
            <a:ext cx="1134730" cy="1295400"/>
          </a:xfrm>
          <a:prstGeom prst="rect">
            <a:avLst/>
          </a:prstGeom>
        </p:spPr>
      </p:pic>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l="77886" t="11454" b="64324"/>
          <a:stretch/>
        </p:blipFill>
        <p:spPr>
          <a:xfrm>
            <a:off x="3284870" y="5468310"/>
            <a:ext cx="1134730" cy="1295400"/>
          </a:xfrm>
          <a:prstGeom prst="rect">
            <a:avLst/>
          </a:prstGeom>
        </p:spPr>
      </p:pic>
      <p:sp>
        <p:nvSpPr>
          <p:cNvPr id="6" name="Rectangle 5"/>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14403" y="5706877"/>
            <a:ext cx="6320961" cy="461665"/>
          </a:xfrm>
          <a:prstGeom prst="rect">
            <a:avLst/>
          </a:prstGeom>
          <a:noFill/>
        </p:spPr>
        <p:txBody>
          <a:bodyPr wrap="none" rtlCol="0">
            <a:spAutoFit/>
          </a:bodyPr>
          <a:lstStyle/>
          <a:p>
            <a:r>
              <a:rPr lang="fr-FR" sz="2400" b="1" dirty="0" smtClean="0">
                <a:latin typeface="Menlo" charset="0"/>
                <a:ea typeface="Menlo" charset="0"/>
                <a:cs typeface="Menlo" charset="0"/>
              </a:rPr>
              <a:t>2.Combiner les méthodes d’enquête</a:t>
            </a:r>
            <a:endParaRPr lang="fr-FR" sz="2400" b="1" dirty="0">
              <a:latin typeface="Menlo" charset="0"/>
              <a:ea typeface="Menlo" charset="0"/>
              <a:cs typeface="Menlo" charset="0"/>
            </a:endParaRPr>
          </a:p>
        </p:txBody>
      </p:sp>
    </p:spTree>
    <p:extLst>
      <p:ext uri="{BB962C8B-B14F-4D97-AF65-F5344CB8AC3E}">
        <p14:creationId xmlns:p14="http://schemas.microsoft.com/office/powerpoint/2010/main" val="215645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77886" t="11454" b="64324"/>
          <a:stretch/>
        </p:blipFill>
        <p:spPr>
          <a:xfrm>
            <a:off x="3437270" y="5562600"/>
            <a:ext cx="1134730" cy="1295400"/>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77886" t="11454" b="64324"/>
          <a:stretch/>
        </p:blipFill>
        <p:spPr>
          <a:xfrm>
            <a:off x="3284870" y="5468310"/>
            <a:ext cx="1134730" cy="1295400"/>
          </a:xfrm>
          <a:prstGeom prst="rect">
            <a:avLst/>
          </a:prstGeom>
        </p:spPr>
      </p:pic>
      <p:sp>
        <p:nvSpPr>
          <p:cNvPr id="6" name="Rectangle 5"/>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14403" y="5706877"/>
            <a:ext cx="6320961" cy="461665"/>
          </a:xfrm>
          <a:prstGeom prst="rect">
            <a:avLst/>
          </a:prstGeom>
          <a:noFill/>
        </p:spPr>
        <p:txBody>
          <a:bodyPr wrap="none" rtlCol="0">
            <a:spAutoFit/>
          </a:bodyPr>
          <a:lstStyle/>
          <a:p>
            <a:r>
              <a:rPr lang="fr-FR" sz="2400" b="1" dirty="0" smtClean="0">
                <a:latin typeface="Menlo" charset="0"/>
                <a:ea typeface="Menlo" charset="0"/>
                <a:cs typeface="Menlo" charset="0"/>
              </a:rPr>
              <a:t>2.Combiner les méthodes d’enquête</a:t>
            </a:r>
            <a:endParaRPr lang="fr-FR" sz="2400" b="1" dirty="0">
              <a:latin typeface="Menlo" charset="0"/>
              <a:ea typeface="Menlo" charset="0"/>
              <a:cs typeface="Menlo"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705" y="38901"/>
            <a:ext cx="5780329" cy="511170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6500" y="3366790"/>
            <a:ext cx="7975600" cy="1092200"/>
          </a:xfrm>
          <a:prstGeom prst="rect">
            <a:avLst/>
          </a:prstGeom>
        </p:spPr>
      </p:pic>
    </p:spTree>
    <p:extLst>
      <p:ext uri="{BB962C8B-B14F-4D97-AF65-F5344CB8AC3E}">
        <p14:creationId xmlns:p14="http://schemas.microsoft.com/office/powerpoint/2010/main" val="1853032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914403" y="5706877"/>
            <a:ext cx="6135013" cy="461665"/>
          </a:xfrm>
          <a:prstGeom prst="rect">
            <a:avLst/>
          </a:prstGeom>
          <a:noFill/>
        </p:spPr>
        <p:txBody>
          <a:bodyPr wrap="none" rtlCol="0">
            <a:spAutoFit/>
          </a:bodyPr>
          <a:lstStyle/>
          <a:p>
            <a:r>
              <a:rPr lang="fr-FR" sz="2400" b="1" dirty="0" smtClean="0">
                <a:latin typeface="Menlo" charset="0"/>
                <a:ea typeface="Menlo" charset="0"/>
                <a:cs typeface="Menlo" charset="0"/>
              </a:rPr>
              <a:t>3.Saisir des actes d’énonciation</a:t>
            </a:r>
            <a:endParaRPr lang="fr-FR" sz="2400" b="1" dirty="0">
              <a:latin typeface="Menlo" charset="0"/>
              <a:ea typeface="Menlo" charset="0"/>
              <a:cs typeface="Menlo" charset="0"/>
            </a:endParaRPr>
          </a:p>
        </p:txBody>
      </p:sp>
      <p:sp>
        <p:nvSpPr>
          <p:cNvPr id="8" name="Rectangle 7"/>
          <p:cNvSpPr/>
          <p:nvPr/>
        </p:nvSpPr>
        <p:spPr>
          <a:xfrm>
            <a:off x="6692902" y="0"/>
            <a:ext cx="5499098" cy="5239019"/>
          </a:xfrm>
          <a:prstGeom prst="rect">
            <a:avLst/>
          </a:prstGeom>
          <a:solidFill>
            <a:srgbClr val="EFC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0" y="0"/>
            <a:ext cx="5499098" cy="5239019"/>
          </a:xfrm>
          <a:prstGeom prst="rect">
            <a:avLst/>
          </a:prstGeom>
          <a:solidFill>
            <a:srgbClr val="EFCE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t="52700"/>
          <a:stretch/>
        </p:blipFill>
        <p:spPr>
          <a:xfrm>
            <a:off x="2149476" y="4126"/>
            <a:ext cx="7893052" cy="5234893"/>
          </a:xfrm>
          <a:prstGeom prst="rect">
            <a:avLst/>
          </a:prstGeom>
        </p:spPr>
      </p:pic>
    </p:spTree>
    <p:extLst>
      <p:ext uri="{BB962C8B-B14F-4D97-AF65-F5344CB8AC3E}">
        <p14:creationId xmlns:p14="http://schemas.microsoft.com/office/powerpoint/2010/main" val="927064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914403" y="5706877"/>
            <a:ext cx="6135013" cy="461665"/>
          </a:xfrm>
          <a:prstGeom prst="rect">
            <a:avLst/>
          </a:prstGeom>
          <a:noFill/>
        </p:spPr>
        <p:txBody>
          <a:bodyPr wrap="none" rtlCol="0">
            <a:spAutoFit/>
          </a:bodyPr>
          <a:lstStyle/>
          <a:p>
            <a:r>
              <a:rPr lang="fr-FR" sz="2400" b="1" dirty="0" smtClean="0">
                <a:latin typeface="Menlo" charset="0"/>
                <a:ea typeface="Menlo" charset="0"/>
                <a:cs typeface="Menlo" charset="0"/>
              </a:rPr>
              <a:t>3.Saisir des actes d’énonciation</a:t>
            </a:r>
            <a:endParaRPr lang="fr-FR" sz="2400" b="1" dirty="0">
              <a:latin typeface="Menlo" charset="0"/>
              <a:ea typeface="Menlo" charset="0"/>
              <a:cs typeface="Menlo"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3176729" cy="5233138"/>
          </a:xfrm>
          <a:prstGeom prst="rect">
            <a:avLst/>
          </a:prstGeom>
        </p:spPr>
      </p:pic>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r="7808"/>
          <a:stretch/>
        </p:blipFill>
        <p:spPr>
          <a:xfrm>
            <a:off x="4419684" y="0"/>
            <a:ext cx="3219586" cy="5233138"/>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2224" y="0"/>
            <a:ext cx="3337977" cy="5233138"/>
          </a:xfrm>
          <a:prstGeom prst="rect">
            <a:avLst/>
          </a:prstGeom>
        </p:spPr>
      </p:pic>
    </p:spTree>
    <p:extLst>
      <p:ext uri="{BB962C8B-B14F-4D97-AF65-F5344CB8AC3E}">
        <p14:creationId xmlns:p14="http://schemas.microsoft.com/office/powerpoint/2010/main" val="1133683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914403" y="5706877"/>
            <a:ext cx="6135013" cy="461665"/>
          </a:xfrm>
          <a:prstGeom prst="rect">
            <a:avLst/>
          </a:prstGeom>
          <a:noFill/>
        </p:spPr>
        <p:txBody>
          <a:bodyPr wrap="none" rtlCol="0">
            <a:spAutoFit/>
          </a:bodyPr>
          <a:lstStyle/>
          <a:p>
            <a:r>
              <a:rPr lang="fr-FR" sz="2400" b="1" dirty="0" smtClean="0">
                <a:latin typeface="Menlo" charset="0"/>
                <a:ea typeface="Menlo" charset="0"/>
                <a:cs typeface="Menlo" charset="0"/>
              </a:rPr>
              <a:t>3.Saisir des actes d’énonciation</a:t>
            </a:r>
            <a:endParaRPr lang="fr-FR" sz="2400" b="1" dirty="0">
              <a:latin typeface="Menlo" charset="0"/>
              <a:ea typeface="Menlo" charset="0"/>
              <a:cs typeface="Menlo" charset="0"/>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639" y="0"/>
            <a:ext cx="7949455" cy="524510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3176729" cy="5233138"/>
          </a:xfrm>
          <a:prstGeom prst="rect">
            <a:avLst/>
          </a:prstGeom>
        </p:spPr>
      </p:pic>
    </p:spTree>
    <p:extLst>
      <p:ext uri="{BB962C8B-B14F-4D97-AF65-F5344CB8AC3E}">
        <p14:creationId xmlns:p14="http://schemas.microsoft.com/office/powerpoint/2010/main" val="1384518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914403" y="5706877"/>
            <a:ext cx="6135013" cy="461665"/>
          </a:xfrm>
          <a:prstGeom prst="rect">
            <a:avLst/>
          </a:prstGeom>
          <a:noFill/>
        </p:spPr>
        <p:txBody>
          <a:bodyPr wrap="none" rtlCol="0">
            <a:spAutoFit/>
          </a:bodyPr>
          <a:lstStyle/>
          <a:p>
            <a:r>
              <a:rPr lang="fr-FR" sz="2400" b="1" dirty="0" smtClean="0">
                <a:latin typeface="Menlo" charset="0"/>
                <a:ea typeface="Menlo" charset="0"/>
                <a:cs typeface="Menlo" charset="0"/>
              </a:rPr>
              <a:t>3.Saisir des actes d’énonciation</a:t>
            </a:r>
            <a:endParaRPr lang="fr-FR" sz="2400" b="1" dirty="0">
              <a:latin typeface="Menlo" charset="0"/>
              <a:ea typeface="Menlo" charset="0"/>
              <a:cs typeface="Menlo" charset="0"/>
            </a:endParaRPr>
          </a:p>
        </p:txBody>
      </p:sp>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t="23607"/>
          <a:stretch/>
        </p:blipFill>
        <p:spPr>
          <a:xfrm>
            <a:off x="6605755" y="127000"/>
            <a:ext cx="5586245" cy="5112019"/>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24" y="2184400"/>
            <a:ext cx="1514529" cy="1191038"/>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358543"/>
            <a:ext cx="6718298" cy="1142280"/>
          </a:xfrm>
          <a:prstGeom prst="rect">
            <a:avLst/>
          </a:prstGeom>
        </p:spPr>
      </p:pic>
      <p:sp>
        <p:nvSpPr>
          <p:cNvPr id="9" name="ZoneTexte 8"/>
          <p:cNvSpPr txBox="1"/>
          <p:nvPr/>
        </p:nvSpPr>
        <p:spPr>
          <a:xfrm>
            <a:off x="4129253" y="3478224"/>
            <a:ext cx="2476500" cy="1077218"/>
          </a:xfrm>
          <a:prstGeom prst="rect">
            <a:avLst/>
          </a:prstGeom>
          <a:noFill/>
        </p:spPr>
        <p:txBody>
          <a:bodyPr wrap="square" rtlCol="0">
            <a:spAutoFit/>
          </a:bodyPr>
          <a:lstStyle/>
          <a:p>
            <a:r>
              <a:rPr lang="fr-FR" sz="1600" dirty="0" smtClean="0">
                <a:latin typeface="Menlo" charset="0"/>
                <a:ea typeface="Menlo" charset="0"/>
                <a:cs typeface="Menlo" charset="0"/>
              </a:rPr>
              <a:t>Structure narrative des récits de vie nazis</a:t>
            </a:r>
            <a:endParaRPr lang="fr-FR" sz="1600" dirty="0">
              <a:latin typeface="Menlo" charset="0"/>
              <a:ea typeface="Menlo" charset="0"/>
              <a:cs typeface="Menlo" charset="0"/>
            </a:endParaRPr>
          </a:p>
        </p:txBody>
      </p:sp>
      <p:sp>
        <p:nvSpPr>
          <p:cNvPr id="10" name="ZoneTexte 9"/>
          <p:cNvSpPr txBox="1"/>
          <p:nvPr/>
        </p:nvSpPr>
        <p:spPr>
          <a:xfrm>
            <a:off x="749300" y="3657600"/>
            <a:ext cx="829073" cy="307777"/>
          </a:xfrm>
          <a:prstGeom prst="rect">
            <a:avLst/>
          </a:prstGeom>
          <a:noFill/>
        </p:spPr>
        <p:txBody>
          <a:bodyPr wrap="none" rtlCol="0">
            <a:spAutoFit/>
          </a:bodyPr>
          <a:lstStyle/>
          <a:p>
            <a:r>
              <a:rPr lang="fr-FR" sz="1400" dirty="0" smtClean="0">
                <a:latin typeface="Menlo" charset="0"/>
                <a:ea typeface="Menlo" charset="0"/>
                <a:cs typeface="Menlo" charset="0"/>
              </a:rPr>
              <a:t>(2000)</a:t>
            </a:r>
            <a:endParaRPr lang="fr-FR" sz="1400" dirty="0">
              <a:latin typeface="Menlo" charset="0"/>
              <a:ea typeface="Menlo" charset="0"/>
              <a:cs typeface="Menlo" charset="0"/>
            </a:endParaRPr>
          </a:p>
        </p:txBody>
      </p:sp>
    </p:spTree>
    <p:extLst>
      <p:ext uri="{BB962C8B-B14F-4D97-AF65-F5344CB8AC3E}">
        <p14:creationId xmlns:p14="http://schemas.microsoft.com/office/powerpoint/2010/main" val="292991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79"/>
          <p:cNvPicPr preferRelativeResize="0"/>
          <p:nvPr/>
        </p:nvPicPr>
        <p:blipFill rotWithShape="1">
          <a:blip r:embed="rId3">
            <a:alphaModFix/>
          </a:blip>
          <a:srcRect t="6585" b="33298"/>
          <a:stretch/>
        </p:blipFill>
        <p:spPr>
          <a:xfrm>
            <a:off x="2" y="97536"/>
            <a:ext cx="5816598" cy="1756664"/>
          </a:xfrm>
          <a:prstGeom prst="rect">
            <a:avLst/>
          </a:prstGeom>
          <a:noFill/>
          <a:ln>
            <a:noFill/>
          </a:ln>
        </p:spPr>
      </p:pic>
      <p:pic>
        <p:nvPicPr>
          <p:cNvPr id="454" name="Google Shape;454;p79"/>
          <p:cNvPicPr preferRelativeResize="0"/>
          <p:nvPr/>
        </p:nvPicPr>
        <p:blipFill rotWithShape="1">
          <a:blip r:embed="rId4">
            <a:alphaModFix/>
          </a:blip>
          <a:srcRect b="30172"/>
          <a:stretch/>
        </p:blipFill>
        <p:spPr>
          <a:xfrm>
            <a:off x="2" y="2061818"/>
            <a:ext cx="12192003" cy="3177201"/>
          </a:xfrm>
          <a:prstGeom prst="rect">
            <a:avLst/>
          </a:prstGeom>
          <a:noFill/>
          <a:ln>
            <a:noFill/>
          </a:ln>
        </p:spPr>
      </p:pic>
      <p:sp>
        <p:nvSpPr>
          <p:cNvPr id="5" name="Rectangle 4"/>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914403" y="5706877"/>
            <a:ext cx="6135013" cy="461665"/>
          </a:xfrm>
          <a:prstGeom prst="rect">
            <a:avLst/>
          </a:prstGeom>
          <a:noFill/>
        </p:spPr>
        <p:txBody>
          <a:bodyPr wrap="none" rtlCol="0">
            <a:spAutoFit/>
          </a:bodyPr>
          <a:lstStyle/>
          <a:p>
            <a:r>
              <a:rPr lang="fr-FR" sz="2400" b="1" dirty="0" smtClean="0">
                <a:latin typeface="Menlo" charset="0"/>
                <a:ea typeface="Menlo" charset="0"/>
                <a:cs typeface="Menlo" charset="0"/>
              </a:rPr>
              <a:t>3.Saisir des actes d’énonciation</a:t>
            </a:r>
            <a:endParaRPr lang="fr-FR" sz="2400" b="1" dirty="0">
              <a:latin typeface="Menlo" charset="0"/>
              <a:ea typeface="Menlo" charset="0"/>
              <a:cs typeface="Menlo" charset="0"/>
            </a:endParaRPr>
          </a:p>
        </p:txBody>
      </p:sp>
      <p:pic>
        <p:nvPicPr>
          <p:cNvPr id="7" name="Google Shape;453;p79"/>
          <p:cNvPicPr preferRelativeResize="0"/>
          <p:nvPr/>
        </p:nvPicPr>
        <p:blipFill rotWithShape="1">
          <a:blip r:embed="rId3">
            <a:alphaModFix/>
          </a:blip>
          <a:srcRect l="55032" t="71643" b="-1"/>
          <a:stretch/>
        </p:blipFill>
        <p:spPr>
          <a:xfrm>
            <a:off x="6553200" y="654126"/>
            <a:ext cx="2241556" cy="643483"/>
          </a:xfrm>
          <a:prstGeom prst="rect">
            <a:avLst/>
          </a:prstGeom>
          <a:noFill/>
          <a:ln>
            <a:noFill/>
          </a:ln>
        </p:spPr>
      </p:pic>
    </p:spTree>
    <p:extLst>
      <p:ext uri="{BB962C8B-B14F-4D97-AF65-F5344CB8AC3E}">
        <p14:creationId xmlns:p14="http://schemas.microsoft.com/office/powerpoint/2010/main" val="94360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 xmlns:a16="http://schemas.microsoft.com/office/drawing/2014/main" id="{4D870A31-2B9B-5C41-997D-CD60D4788E32}"/>
              </a:ext>
            </a:extLst>
          </p:cNvPr>
          <p:cNvPicPr>
            <a:picLocks noChangeAspect="1"/>
          </p:cNvPicPr>
          <p:nvPr/>
        </p:nvPicPr>
        <p:blipFill rotWithShape="1">
          <a:blip r:embed="rId2"/>
          <a:srcRect l="11572" t="94565"/>
          <a:stretch/>
        </p:blipFill>
        <p:spPr>
          <a:xfrm>
            <a:off x="2" y="1612143"/>
            <a:ext cx="4216398" cy="370649"/>
          </a:xfrm>
          <a:prstGeom prst="rect">
            <a:avLst/>
          </a:prstGeom>
        </p:spPr>
      </p:pic>
      <p:pic>
        <p:nvPicPr>
          <p:cNvPr id="14" name="Image 13">
            <a:extLst>
              <a:ext uri="{FF2B5EF4-FFF2-40B4-BE49-F238E27FC236}">
                <a16:creationId xmlns="" xmlns:a16="http://schemas.microsoft.com/office/drawing/2014/main" id="{072817E9-2BF6-B74D-9DFC-CCD5D1B2F27C}"/>
              </a:ext>
            </a:extLst>
          </p:cNvPr>
          <p:cNvPicPr>
            <a:picLocks noChangeAspect="1"/>
          </p:cNvPicPr>
          <p:nvPr/>
        </p:nvPicPr>
        <p:blipFill>
          <a:blip r:embed="rId3"/>
          <a:stretch>
            <a:fillRect/>
          </a:stretch>
        </p:blipFill>
        <p:spPr>
          <a:xfrm>
            <a:off x="-2770" y="1539442"/>
            <a:ext cx="6375400" cy="1632724"/>
          </a:xfrm>
          <a:prstGeom prst="rect">
            <a:avLst/>
          </a:prstGeom>
        </p:spPr>
      </p:pic>
      <p:pic>
        <p:nvPicPr>
          <p:cNvPr id="16" name="Image 15">
            <a:extLst>
              <a:ext uri="{FF2B5EF4-FFF2-40B4-BE49-F238E27FC236}">
                <a16:creationId xmlns="" xmlns:a16="http://schemas.microsoft.com/office/drawing/2014/main" id="{58363985-0031-0642-BC23-0D370270801D}"/>
              </a:ext>
            </a:extLst>
          </p:cNvPr>
          <p:cNvPicPr>
            <a:picLocks noChangeAspect="1"/>
          </p:cNvPicPr>
          <p:nvPr/>
        </p:nvPicPr>
        <p:blipFill>
          <a:blip r:embed="rId4"/>
          <a:stretch>
            <a:fillRect/>
          </a:stretch>
        </p:blipFill>
        <p:spPr>
          <a:xfrm>
            <a:off x="45273" y="2932964"/>
            <a:ext cx="5527743" cy="2279378"/>
          </a:xfrm>
          <a:prstGeom prst="rect">
            <a:avLst/>
          </a:prstGeom>
          <a:ln w="12700">
            <a:solidFill>
              <a:schemeClr val="tx1"/>
            </a:solidFill>
          </a:ln>
        </p:spPr>
      </p:pic>
      <p:pic>
        <p:nvPicPr>
          <p:cNvPr id="15" name="Image 14">
            <a:extLst>
              <a:ext uri="{FF2B5EF4-FFF2-40B4-BE49-F238E27FC236}">
                <a16:creationId xmlns="" xmlns:a16="http://schemas.microsoft.com/office/drawing/2014/main" id="{FBC2D6A1-3DD0-2B49-AFF0-0EF9A3A552AB}"/>
              </a:ext>
            </a:extLst>
          </p:cNvPr>
          <p:cNvPicPr>
            <a:picLocks noChangeAspect="1"/>
          </p:cNvPicPr>
          <p:nvPr/>
        </p:nvPicPr>
        <p:blipFill rotWithShape="1">
          <a:blip r:embed="rId2"/>
          <a:srcRect b="75758"/>
          <a:stretch/>
        </p:blipFill>
        <p:spPr>
          <a:xfrm>
            <a:off x="2" y="18774"/>
            <a:ext cx="4216398" cy="1566692"/>
          </a:xfrm>
          <a:prstGeom prst="rect">
            <a:avLst/>
          </a:prstGeom>
          <a:ln w="12700">
            <a:solidFill>
              <a:schemeClr val="tx1"/>
            </a:solidFill>
          </a:ln>
        </p:spPr>
      </p:pic>
      <p:pic>
        <p:nvPicPr>
          <p:cNvPr id="2" name="Image 1"/>
          <p:cNvPicPr>
            <a:picLocks noChangeAspect="1"/>
          </p:cNvPicPr>
          <p:nvPr/>
        </p:nvPicPr>
        <p:blipFill rotWithShape="1">
          <a:blip r:embed="rId5">
            <a:extLst>
              <a:ext uri="{28A0092B-C50C-407E-A947-70E740481C1C}">
                <a14:useLocalDpi xmlns:a14="http://schemas.microsoft.com/office/drawing/2010/main" val="0"/>
              </a:ext>
            </a:extLst>
          </a:blip>
          <a:srcRect t="7121" r="29517"/>
          <a:stretch/>
        </p:blipFill>
        <p:spPr>
          <a:xfrm>
            <a:off x="4537640" y="0"/>
            <a:ext cx="3942220" cy="2154273"/>
          </a:xfrm>
          <a:prstGeom prst="rect">
            <a:avLst/>
          </a:prstGeom>
          <a:ln>
            <a:solidFill>
              <a:schemeClr val="tx1"/>
            </a:solidFill>
          </a:ln>
        </p:spPr>
      </p:pic>
      <p:sp>
        <p:nvSpPr>
          <p:cNvPr id="13" name="Rectangle 12"/>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914403" y="5706877"/>
            <a:ext cx="8180445" cy="461665"/>
          </a:xfrm>
          <a:prstGeom prst="rect">
            <a:avLst/>
          </a:prstGeom>
          <a:noFill/>
        </p:spPr>
        <p:txBody>
          <a:bodyPr wrap="none" rtlCol="0">
            <a:spAutoFit/>
          </a:bodyPr>
          <a:lstStyle/>
          <a:p>
            <a:r>
              <a:rPr lang="fr-FR" sz="2400" b="1" dirty="0" smtClean="0">
                <a:latin typeface="Menlo" charset="0"/>
                <a:ea typeface="Menlo" charset="0"/>
                <a:cs typeface="Menlo" charset="0"/>
              </a:rPr>
              <a:t>Multiplication des recherches sociologiques</a:t>
            </a:r>
            <a:endParaRPr lang="fr-FR" sz="2400" b="1" dirty="0">
              <a:latin typeface="Menlo" charset="0"/>
              <a:ea typeface="Menlo" charset="0"/>
              <a:cs typeface="Menlo" charset="0"/>
            </a:endParaRPr>
          </a:p>
        </p:txBody>
      </p:sp>
      <p:pic>
        <p:nvPicPr>
          <p:cNvPr id="7" name="Image 6">
            <a:extLst>
              <a:ext uri="{FF2B5EF4-FFF2-40B4-BE49-F238E27FC236}">
                <a16:creationId xmlns="" xmlns:a16="http://schemas.microsoft.com/office/drawing/2014/main" id="{5E25FF03-D218-4849-BDA5-D79C701B1266}"/>
              </a:ext>
            </a:extLst>
          </p:cNvPr>
          <p:cNvPicPr>
            <a:picLocks noChangeAspect="1"/>
          </p:cNvPicPr>
          <p:nvPr/>
        </p:nvPicPr>
        <p:blipFill rotWithShape="1">
          <a:blip r:embed="rId6"/>
          <a:srcRect b="69394"/>
          <a:stretch/>
        </p:blipFill>
        <p:spPr>
          <a:xfrm>
            <a:off x="3955647" y="2856187"/>
            <a:ext cx="5164487" cy="2398514"/>
          </a:xfrm>
          <a:prstGeom prst="rect">
            <a:avLst/>
          </a:prstGeom>
          <a:ln w="12700">
            <a:solidFill>
              <a:schemeClr val="tx1"/>
            </a:solidFill>
          </a:ln>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01100" y="0"/>
            <a:ext cx="3390900" cy="5241362"/>
          </a:xfrm>
          <a:prstGeom prst="rect">
            <a:avLst/>
          </a:prstGeom>
        </p:spPr>
      </p:pic>
    </p:spTree>
    <p:extLst>
      <p:ext uri="{BB962C8B-B14F-4D97-AF65-F5344CB8AC3E}">
        <p14:creationId xmlns:p14="http://schemas.microsoft.com/office/powerpoint/2010/main" val="43800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10" name="Image 9">
            <a:extLst>
              <a:ext uri="{FF2B5EF4-FFF2-40B4-BE49-F238E27FC236}">
                <a16:creationId xmlns="" xmlns:a16="http://schemas.microsoft.com/office/drawing/2014/main" id="{DD28FF51-66A5-E642-AD9F-74D95AFDE2B4}"/>
              </a:ext>
            </a:extLst>
          </p:cNvPr>
          <p:cNvPicPr>
            <a:picLocks noChangeAspect="1"/>
          </p:cNvPicPr>
          <p:nvPr/>
        </p:nvPicPr>
        <p:blipFill>
          <a:blip r:embed="rId3"/>
          <a:stretch>
            <a:fillRect/>
          </a:stretch>
        </p:blipFill>
        <p:spPr>
          <a:xfrm>
            <a:off x="101886" y="272298"/>
            <a:ext cx="11988231" cy="3467100"/>
          </a:xfrm>
          <a:prstGeom prst="rect">
            <a:avLst/>
          </a:prstGeom>
        </p:spPr>
      </p:pic>
      <p:sp>
        <p:nvSpPr>
          <p:cNvPr id="2" name="ZoneTexte 1"/>
          <p:cNvSpPr txBox="1"/>
          <p:nvPr/>
        </p:nvSpPr>
        <p:spPr>
          <a:xfrm>
            <a:off x="647700" y="3426350"/>
            <a:ext cx="3251200" cy="338554"/>
          </a:xfrm>
          <a:prstGeom prst="rect">
            <a:avLst/>
          </a:prstGeom>
          <a:noFill/>
        </p:spPr>
        <p:txBody>
          <a:bodyPr wrap="square" rtlCol="0">
            <a:spAutoFit/>
          </a:bodyPr>
          <a:lstStyle/>
          <a:p>
            <a:r>
              <a:rPr lang="fr-FR" sz="1600" dirty="0" smtClean="0">
                <a:solidFill>
                  <a:srgbClr val="FF0000"/>
                </a:solidFill>
                <a:latin typeface="Menlo" charset="0"/>
                <a:ea typeface="Menlo" charset="0"/>
                <a:cs typeface="Menlo" charset="0"/>
              </a:rPr>
              <a:t>Qui sont les auteurs?</a:t>
            </a:r>
          </a:p>
        </p:txBody>
      </p:sp>
      <p:sp>
        <p:nvSpPr>
          <p:cNvPr id="8" name="ZoneTexte 7"/>
          <p:cNvSpPr txBox="1"/>
          <p:nvPr/>
        </p:nvSpPr>
        <p:spPr>
          <a:xfrm>
            <a:off x="647700" y="4037979"/>
            <a:ext cx="6667500" cy="338554"/>
          </a:xfrm>
          <a:prstGeom prst="rect">
            <a:avLst/>
          </a:prstGeom>
          <a:noFill/>
        </p:spPr>
        <p:txBody>
          <a:bodyPr wrap="square" rtlCol="0">
            <a:spAutoFit/>
          </a:bodyPr>
          <a:lstStyle/>
          <a:p>
            <a:r>
              <a:rPr lang="fr-FR" sz="1600" dirty="0" smtClean="0">
                <a:solidFill>
                  <a:srgbClr val="FF0000"/>
                </a:solidFill>
                <a:latin typeface="Menlo" charset="0"/>
                <a:ea typeface="Menlo" charset="0"/>
                <a:cs typeface="Menlo" charset="0"/>
              </a:rPr>
              <a:t>Que peut-on savoir du commentaire comme acte social ?</a:t>
            </a:r>
            <a:endParaRPr lang="fr-FR" sz="1600" dirty="0">
              <a:solidFill>
                <a:srgbClr val="FF0000"/>
              </a:solidFill>
              <a:latin typeface="Menlo" charset="0"/>
              <a:ea typeface="Menlo" charset="0"/>
              <a:cs typeface="Menlo" charset="0"/>
            </a:endParaRPr>
          </a:p>
        </p:txBody>
      </p:sp>
      <p:sp>
        <p:nvSpPr>
          <p:cNvPr id="7" name="Rectangle 6"/>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914403" y="5706877"/>
            <a:ext cx="6135013" cy="461665"/>
          </a:xfrm>
          <a:prstGeom prst="rect">
            <a:avLst/>
          </a:prstGeom>
          <a:noFill/>
        </p:spPr>
        <p:txBody>
          <a:bodyPr wrap="none" rtlCol="0">
            <a:spAutoFit/>
          </a:bodyPr>
          <a:lstStyle/>
          <a:p>
            <a:r>
              <a:rPr lang="fr-FR" sz="2400" b="1" dirty="0" smtClean="0">
                <a:latin typeface="Menlo" charset="0"/>
                <a:ea typeface="Menlo" charset="0"/>
                <a:cs typeface="Menlo" charset="0"/>
              </a:rPr>
              <a:t>3.Saisir des actes d’énonciation</a:t>
            </a:r>
            <a:endParaRPr lang="fr-FR" sz="2400" b="1" dirty="0">
              <a:latin typeface="Menlo" charset="0"/>
              <a:ea typeface="Menlo" charset="0"/>
              <a:cs typeface="Menlo" charset="0"/>
            </a:endParaRPr>
          </a:p>
        </p:txBody>
      </p:sp>
    </p:spTree>
    <p:extLst>
      <p:ext uri="{BB962C8B-B14F-4D97-AF65-F5344CB8AC3E}">
        <p14:creationId xmlns:p14="http://schemas.microsoft.com/office/powerpoint/2010/main" val="1154900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 xmlns:a16="http://schemas.microsoft.com/office/drawing/2014/main" id="{88AC7422-F35E-4D42-B1C2-9A04B1D4643F}"/>
              </a:ext>
            </a:extLst>
          </p:cNvPr>
          <p:cNvSpPr txBox="1"/>
          <p:nvPr/>
        </p:nvSpPr>
        <p:spPr>
          <a:xfrm>
            <a:off x="1384300" y="3829495"/>
            <a:ext cx="2026423" cy="400110"/>
          </a:xfrm>
          <a:prstGeom prst="rect">
            <a:avLst/>
          </a:prstGeom>
          <a:noFill/>
        </p:spPr>
        <p:txBody>
          <a:bodyPr wrap="square" rtlCol="0">
            <a:spAutoFit/>
          </a:bodyPr>
          <a:lstStyle/>
          <a:p>
            <a:r>
              <a:rPr lang="en-US" sz="2000" dirty="0" err="1" smtClean="0">
                <a:latin typeface="Menlo" charset="0"/>
                <a:ea typeface="Menlo" charset="0"/>
                <a:cs typeface="Menlo" charset="0"/>
              </a:rPr>
              <a:t>L’auteur</a:t>
            </a:r>
            <a:r>
              <a:rPr lang="en-US" sz="2000" dirty="0" smtClean="0">
                <a:latin typeface="Menlo" charset="0"/>
                <a:ea typeface="Menlo" charset="0"/>
                <a:cs typeface="Menlo" charset="0"/>
              </a:rPr>
              <a:t>(e)</a:t>
            </a:r>
            <a:endParaRPr lang="en-US" sz="2000" dirty="0">
              <a:latin typeface="Menlo" charset="0"/>
              <a:ea typeface="Menlo" charset="0"/>
              <a:cs typeface="Menlo" charset="0"/>
            </a:endParaRPr>
          </a:p>
        </p:txBody>
      </p:sp>
      <p:sp>
        <p:nvSpPr>
          <p:cNvPr id="8" name="ZoneTexte 7">
            <a:extLst>
              <a:ext uri="{FF2B5EF4-FFF2-40B4-BE49-F238E27FC236}">
                <a16:creationId xmlns="" xmlns:a16="http://schemas.microsoft.com/office/drawing/2014/main" id="{801CEE25-9DD3-6F44-A061-0445A082A9DD}"/>
              </a:ext>
            </a:extLst>
          </p:cNvPr>
          <p:cNvSpPr txBox="1"/>
          <p:nvPr/>
        </p:nvSpPr>
        <p:spPr>
          <a:xfrm>
            <a:off x="1549400" y="960776"/>
            <a:ext cx="1861323" cy="400110"/>
          </a:xfrm>
          <a:prstGeom prst="rect">
            <a:avLst/>
          </a:prstGeom>
          <a:noFill/>
        </p:spPr>
        <p:txBody>
          <a:bodyPr wrap="square" rtlCol="0">
            <a:spAutoFit/>
          </a:bodyPr>
          <a:lstStyle/>
          <a:p>
            <a:r>
              <a:rPr lang="en-US" sz="2000" dirty="0" smtClean="0">
                <a:latin typeface="Menlo" charset="0"/>
                <a:ea typeface="Menlo" charset="0"/>
                <a:cs typeface="Menlo" charset="0"/>
              </a:rPr>
              <a:t>La </a:t>
            </a:r>
            <a:r>
              <a:rPr lang="en-US" sz="2000" dirty="0" err="1" smtClean="0">
                <a:latin typeface="Menlo" charset="0"/>
                <a:ea typeface="Menlo" charset="0"/>
                <a:cs typeface="Menlo" charset="0"/>
              </a:rPr>
              <a:t>victime</a:t>
            </a:r>
            <a:endParaRPr lang="en-US" sz="2000" dirty="0">
              <a:latin typeface="Menlo" charset="0"/>
              <a:ea typeface="Menlo" charset="0"/>
              <a:cs typeface="Menlo" charset="0"/>
            </a:endParaRPr>
          </a:p>
        </p:txBody>
      </p:sp>
      <p:cxnSp>
        <p:nvCxnSpPr>
          <p:cNvPr id="9" name="Connecteur droit avec flèche 8">
            <a:extLst>
              <a:ext uri="{FF2B5EF4-FFF2-40B4-BE49-F238E27FC236}">
                <a16:creationId xmlns="" xmlns:a16="http://schemas.microsoft.com/office/drawing/2014/main" id="{F690A7FC-83C4-D645-B87A-4F4320BB2AAE}"/>
              </a:ext>
            </a:extLst>
          </p:cNvPr>
          <p:cNvCxnSpPr>
            <a:cxnSpLocks/>
          </p:cNvCxnSpPr>
          <p:nvPr/>
        </p:nvCxnSpPr>
        <p:spPr>
          <a:xfrm flipV="1">
            <a:off x="2750871" y="1710735"/>
            <a:ext cx="0" cy="192903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 xmlns:a16="http://schemas.microsoft.com/office/drawing/2014/main" id="{C40DF8B0-5C9F-044A-86E6-8228BD6EBD83}"/>
              </a:ext>
            </a:extLst>
          </p:cNvPr>
          <p:cNvSpPr txBox="1"/>
          <p:nvPr/>
        </p:nvSpPr>
        <p:spPr>
          <a:xfrm>
            <a:off x="6260396" y="3829495"/>
            <a:ext cx="4547304" cy="400110"/>
          </a:xfrm>
          <a:prstGeom prst="rect">
            <a:avLst/>
          </a:prstGeom>
          <a:noFill/>
        </p:spPr>
        <p:txBody>
          <a:bodyPr wrap="square" rtlCol="0">
            <a:spAutoFit/>
          </a:bodyPr>
          <a:lstStyle/>
          <a:p>
            <a:r>
              <a:rPr lang="en-US" sz="2000" dirty="0" smtClean="0">
                <a:latin typeface="Menlo" charset="0"/>
                <a:ea typeface="Menlo" charset="0"/>
                <a:cs typeface="Menlo" charset="0"/>
              </a:rPr>
              <a:t>Le </a:t>
            </a:r>
            <a:r>
              <a:rPr lang="en-US" sz="2000" dirty="0" err="1" smtClean="0">
                <a:latin typeface="Menlo" charset="0"/>
                <a:ea typeface="Menlo" charset="0"/>
                <a:cs typeface="Menlo" charset="0"/>
              </a:rPr>
              <a:t>lectorat</a:t>
            </a:r>
            <a:r>
              <a:rPr lang="en-US" sz="2000" dirty="0" smtClean="0">
                <a:latin typeface="Menlo" charset="0"/>
                <a:ea typeface="Menlo" charset="0"/>
                <a:cs typeface="Menlo" charset="0"/>
              </a:rPr>
              <a:t> de la </a:t>
            </a:r>
            <a:r>
              <a:rPr lang="en-US" sz="2000" dirty="0" err="1" smtClean="0">
                <a:latin typeface="Menlo" charset="0"/>
                <a:ea typeface="Menlo" charset="0"/>
                <a:cs typeface="Menlo" charset="0"/>
              </a:rPr>
              <a:t>plateforme</a:t>
            </a:r>
            <a:endParaRPr lang="en-US" sz="2000" dirty="0">
              <a:latin typeface="Menlo" charset="0"/>
              <a:ea typeface="Menlo" charset="0"/>
              <a:cs typeface="Menlo" charset="0"/>
            </a:endParaRPr>
          </a:p>
        </p:txBody>
      </p:sp>
      <p:sp>
        <p:nvSpPr>
          <p:cNvPr id="18" name="ZoneTexte 17">
            <a:extLst>
              <a:ext uri="{FF2B5EF4-FFF2-40B4-BE49-F238E27FC236}">
                <a16:creationId xmlns="" xmlns:a16="http://schemas.microsoft.com/office/drawing/2014/main" id="{D995640F-E499-7744-A787-DA3FC7D8A47A}"/>
              </a:ext>
            </a:extLst>
          </p:cNvPr>
          <p:cNvSpPr txBox="1"/>
          <p:nvPr/>
        </p:nvSpPr>
        <p:spPr>
          <a:xfrm>
            <a:off x="6058670" y="942698"/>
            <a:ext cx="4749030" cy="400110"/>
          </a:xfrm>
          <a:prstGeom prst="rect">
            <a:avLst/>
          </a:prstGeom>
          <a:noFill/>
        </p:spPr>
        <p:txBody>
          <a:bodyPr wrap="square" rtlCol="0">
            <a:spAutoFit/>
          </a:bodyPr>
          <a:lstStyle/>
          <a:p>
            <a:r>
              <a:rPr lang="en-US" sz="2000" dirty="0" smtClean="0">
                <a:latin typeface="Menlo" charset="0"/>
                <a:ea typeface="Menlo" charset="0"/>
                <a:cs typeface="Menlo" charset="0"/>
              </a:rPr>
              <a:t>Le(s) </a:t>
            </a:r>
            <a:r>
              <a:rPr lang="en-US" sz="2000" dirty="0" err="1" smtClean="0">
                <a:latin typeface="Menlo" charset="0"/>
                <a:ea typeface="Menlo" charset="0"/>
                <a:cs typeface="Menlo" charset="0"/>
              </a:rPr>
              <a:t>responsable</a:t>
            </a:r>
            <a:r>
              <a:rPr lang="en-US" sz="2000" dirty="0" smtClean="0">
                <a:latin typeface="Menlo" charset="0"/>
                <a:ea typeface="Menlo" charset="0"/>
                <a:cs typeface="Menlo" charset="0"/>
              </a:rPr>
              <a:t>(s) du </a:t>
            </a:r>
            <a:r>
              <a:rPr lang="en-US" sz="2000" dirty="0" err="1" smtClean="0">
                <a:latin typeface="Menlo" charset="0"/>
                <a:ea typeface="Menlo" charset="0"/>
                <a:cs typeface="Menlo" charset="0"/>
              </a:rPr>
              <a:t>drame</a:t>
            </a:r>
            <a:endParaRPr lang="en-US" sz="2000" dirty="0">
              <a:latin typeface="Menlo" charset="0"/>
              <a:ea typeface="Menlo" charset="0"/>
              <a:cs typeface="Menlo" charset="0"/>
            </a:endParaRPr>
          </a:p>
        </p:txBody>
      </p:sp>
      <p:cxnSp>
        <p:nvCxnSpPr>
          <p:cNvPr id="20" name="Connecteur droit avec flèche 19">
            <a:extLst>
              <a:ext uri="{FF2B5EF4-FFF2-40B4-BE49-F238E27FC236}">
                <a16:creationId xmlns="" xmlns:a16="http://schemas.microsoft.com/office/drawing/2014/main" id="{4987BC05-548C-A849-9FB5-05B805E55343}"/>
              </a:ext>
            </a:extLst>
          </p:cNvPr>
          <p:cNvCxnSpPr>
            <a:cxnSpLocks/>
          </p:cNvCxnSpPr>
          <p:nvPr/>
        </p:nvCxnSpPr>
        <p:spPr>
          <a:xfrm>
            <a:off x="3601223" y="4091105"/>
            <a:ext cx="2304274"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 xmlns:a16="http://schemas.microsoft.com/office/drawing/2014/main" id="{A38E6190-F437-7D41-8974-62822D5A4056}"/>
              </a:ext>
            </a:extLst>
          </p:cNvPr>
          <p:cNvCxnSpPr/>
          <p:nvPr/>
        </p:nvCxnSpPr>
        <p:spPr>
          <a:xfrm>
            <a:off x="3601223" y="1222386"/>
            <a:ext cx="2081649"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914403" y="5706877"/>
            <a:ext cx="6135013" cy="461665"/>
          </a:xfrm>
          <a:prstGeom prst="rect">
            <a:avLst/>
          </a:prstGeom>
          <a:noFill/>
        </p:spPr>
        <p:txBody>
          <a:bodyPr wrap="none" rtlCol="0">
            <a:spAutoFit/>
          </a:bodyPr>
          <a:lstStyle/>
          <a:p>
            <a:r>
              <a:rPr lang="fr-FR" sz="2400" b="1" dirty="0" smtClean="0">
                <a:latin typeface="Menlo" charset="0"/>
                <a:ea typeface="Menlo" charset="0"/>
                <a:cs typeface="Menlo" charset="0"/>
              </a:rPr>
              <a:t>3.Saisir des actes d’énonciation</a:t>
            </a:r>
            <a:endParaRPr lang="fr-FR" sz="2400" b="1" dirty="0">
              <a:latin typeface="Menlo" charset="0"/>
              <a:ea typeface="Menlo" charset="0"/>
              <a:cs typeface="Menlo" charset="0"/>
            </a:endParaRPr>
          </a:p>
        </p:txBody>
      </p:sp>
    </p:spTree>
    <p:extLst>
      <p:ext uri="{BB962C8B-B14F-4D97-AF65-F5344CB8AC3E}">
        <p14:creationId xmlns:p14="http://schemas.microsoft.com/office/powerpoint/2010/main" val="845117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40;p30"/>
          <p:cNvPicPr preferRelativeResize="0"/>
          <p:nvPr/>
        </p:nvPicPr>
        <p:blipFill>
          <a:blip r:embed="rId2">
            <a:alphaModFix/>
          </a:blip>
          <a:stretch>
            <a:fillRect/>
          </a:stretch>
        </p:blipFill>
        <p:spPr>
          <a:xfrm>
            <a:off x="1441452" y="0"/>
            <a:ext cx="9309100" cy="5124909"/>
          </a:xfrm>
          <a:prstGeom prst="rect">
            <a:avLst/>
          </a:prstGeom>
          <a:noFill/>
          <a:ln>
            <a:noFill/>
          </a:ln>
        </p:spPr>
      </p:pic>
      <p:sp>
        <p:nvSpPr>
          <p:cNvPr id="7" name="Google Shape;241;p30"/>
          <p:cNvSpPr txBox="1"/>
          <p:nvPr/>
        </p:nvSpPr>
        <p:spPr>
          <a:xfrm>
            <a:off x="6096002" y="0"/>
            <a:ext cx="6356231" cy="4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2000" dirty="0" smtClean="0">
                <a:latin typeface="Menlo" charset="0"/>
                <a:ea typeface="Menlo" charset="0"/>
                <a:cs typeface="Menlo" charset="0"/>
                <a:sym typeface="Calibri"/>
              </a:rPr>
              <a:t>Codage par apprentissage supervisé</a:t>
            </a:r>
            <a:endParaRPr sz="2000" dirty="0">
              <a:latin typeface="Menlo" charset="0"/>
              <a:ea typeface="Menlo" charset="0"/>
              <a:cs typeface="Menlo" charset="0"/>
              <a:sym typeface="Calibri"/>
            </a:endParaRPr>
          </a:p>
        </p:txBody>
      </p:sp>
      <p:sp>
        <p:nvSpPr>
          <p:cNvPr id="4" name="Rectangle 3"/>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914403" y="5706877"/>
            <a:ext cx="6135013" cy="461665"/>
          </a:xfrm>
          <a:prstGeom prst="rect">
            <a:avLst/>
          </a:prstGeom>
          <a:noFill/>
        </p:spPr>
        <p:txBody>
          <a:bodyPr wrap="none" rtlCol="0">
            <a:spAutoFit/>
          </a:bodyPr>
          <a:lstStyle/>
          <a:p>
            <a:r>
              <a:rPr lang="fr-FR" sz="2400" b="1" dirty="0" smtClean="0">
                <a:latin typeface="Menlo" charset="0"/>
                <a:ea typeface="Menlo" charset="0"/>
                <a:cs typeface="Menlo" charset="0"/>
              </a:rPr>
              <a:t>3.Saisir des actes d’énonciation</a:t>
            </a:r>
            <a:endParaRPr lang="fr-FR" sz="2400" b="1" dirty="0">
              <a:latin typeface="Menlo" charset="0"/>
              <a:ea typeface="Menlo" charset="0"/>
              <a:cs typeface="Menlo" charset="0"/>
            </a:endParaRPr>
          </a:p>
        </p:txBody>
      </p:sp>
    </p:spTree>
    <p:extLst>
      <p:ext uri="{BB962C8B-B14F-4D97-AF65-F5344CB8AC3E}">
        <p14:creationId xmlns:p14="http://schemas.microsoft.com/office/powerpoint/2010/main" val="1438726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9" name="Google Shape;509;p86"/>
          <p:cNvPicPr preferRelativeResize="0"/>
          <p:nvPr/>
        </p:nvPicPr>
        <p:blipFill>
          <a:blip r:embed="rId3">
            <a:alphaModFix/>
          </a:blip>
          <a:stretch>
            <a:fillRect/>
          </a:stretch>
        </p:blipFill>
        <p:spPr>
          <a:xfrm>
            <a:off x="1726216" y="0"/>
            <a:ext cx="9545716" cy="5239019"/>
          </a:xfrm>
          <a:prstGeom prst="rect">
            <a:avLst/>
          </a:prstGeom>
          <a:noFill/>
          <a:ln>
            <a:noFill/>
          </a:ln>
        </p:spPr>
      </p:pic>
      <p:pic>
        <p:nvPicPr>
          <p:cNvPr id="511" name="Google Shape;511;p86" descr="logo_Blanc.png"/>
          <p:cNvPicPr preferRelativeResize="0"/>
          <p:nvPr/>
        </p:nvPicPr>
        <p:blipFill rotWithShape="1">
          <a:blip r:embed="rId4">
            <a:alphaModFix/>
          </a:blip>
          <a:srcRect/>
          <a:stretch/>
        </p:blipFill>
        <p:spPr>
          <a:xfrm>
            <a:off x="444661" y="240718"/>
            <a:ext cx="1281555" cy="251285"/>
          </a:xfrm>
          <a:prstGeom prst="rect">
            <a:avLst/>
          </a:prstGeom>
          <a:noFill/>
          <a:ln>
            <a:noFill/>
          </a:ln>
        </p:spPr>
      </p:pic>
      <p:sp>
        <p:nvSpPr>
          <p:cNvPr id="6" name="Rectangle 5"/>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14403" y="5706877"/>
            <a:ext cx="6135013" cy="461665"/>
          </a:xfrm>
          <a:prstGeom prst="rect">
            <a:avLst/>
          </a:prstGeom>
          <a:noFill/>
        </p:spPr>
        <p:txBody>
          <a:bodyPr wrap="none" rtlCol="0">
            <a:spAutoFit/>
          </a:bodyPr>
          <a:lstStyle/>
          <a:p>
            <a:r>
              <a:rPr lang="fr-FR" sz="2400" b="1" dirty="0" smtClean="0">
                <a:latin typeface="Menlo" charset="0"/>
                <a:ea typeface="Menlo" charset="0"/>
                <a:cs typeface="Menlo" charset="0"/>
              </a:rPr>
              <a:t>3.Saisir des actes d’énonciation</a:t>
            </a:r>
            <a:endParaRPr lang="fr-FR" sz="2400" b="1" dirty="0">
              <a:latin typeface="Menlo" charset="0"/>
              <a:ea typeface="Menlo" charset="0"/>
              <a:cs typeface="Menlo" charset="0"/>
            </a:endParaRPr>
          </a:p>
        </p:txBody>
      </p:sp>
      <p:sp>
        <p:nvSpPr>
          <p:cNvPr id="2" name="Rectangle 1"/>
          <p:cNvSpPr/>
          <p:nvPr/>
        </p:nvSpPr>
        <p:spPr>
          <a:xfrm>
            <a:off x="1075082" y="0"/>
            <a:ext cx="2222339" cy="1816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75965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8" name="Google Shape;518;p87"/>
          <p:cNvPicPr preferRelativeResize="0"/>
          <p:nvPr/>
        </p:nvPicPr>
        <p:blipFill>
          <a:blip r:embed="rId3">
            <a:alphaModFix/>
          </a:blip>
          <a:stretch>
            <a:fillRect/>
          </a:stretch>
        </p:blipFill>
        <p:spPr>
          <a:xfrm>
            <a:off x="1574800" y="0"/>
            <a:ext cx="9525000" cy="5162310"/>
          </a:xfrm>
          <a:prstGeom prst="rect">
            <a:avLst/>
          </a:prstGeom>
          <a:noFill/>
          <a:ln>
            <a:noFill/>
          </a:ln>
        </p:spPr>
      </p:pic>
      <p:pic>
        <p:nvPicPr>
          <p:cNvPr id="520" name="Google Shape;520;p87" descr="logo_Blanc.png"/>
          <p:cNvPicPr preferRelativeResize="0"/>
          <p:nvPr/>
        </p:nvPicPr>
        <p:blipFill rotWithShape="1">
          <a:blip r:embed="rId4">
            <a:alphaModFix/>
          </a:blip>
          <a:srcRect/>
          <a:stretch/>
        </p:blipFill>
        <p:spPr>
          <a:xfrm>
            <a:off x="444661" y="240718"/>
            <a:ext cx="1281555" cy="251285"/>
          </a:xfrm>
          <a:prstGeom prst="rect">
            <a:avLst/>
          </a:prstGeom>
          <a:noFill/>
          <a:ln>
            <a:noFill/>
          </a:ln>
        </p:spPr>
      </p:pic>
      <p:sp>
        <p:nvSpPr>
          <p:cNvPr id="6" name="Rectangle 5"/>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14403" y="5706877"/>
            <a:ext cx="6135013" cy="461665"/>
          </a:xfrm>
          <a:prstGeom prst="rect">
            <a:avLst/>
          </a:prstGeom>
          <a:noFill/>
        </p:spPr>
        <p:txBody>
          <a:bodyPr wrap="none" rtlCol="0">
            <a:spAutoFit/>
          </a:bodyPr>
          <a:lstStyle/>
          <a:p>
            <a:r>
              <a:rPr lang="fr-FR" sz="2400" b="1" dirty="0" smtClean="0">
                <a:latin typeface="Menlo" charset="0"/>
                <a:ea typeface="Menlo" charset="0"/>
                <a:cs typeface="Menlo" charset="0"/>
              </a:rPr>
              <a:t>3.Saisir des actes d’énonciation</a:t>
            </a:r>
            <a:endParaRPr lang="fr-FR" sz="2400" b="1" dirty="0">
              <a:latin typeface="Menlo" charset="0"/>
              <a:ea typeface="Menlo" charset="0"/>
              <a:cs typeface="Menlo" charset="0"/>
            </a:endParaRPr>
          </a:p>
        </p:txBody>
      </p:sp>
    </p:spTree>
    <p:extLst>
      <p:ext uri="{BB962C8B-B14F-4D97-AF65-F5344CB8AC3E}">
        <p14:creationId xmlns:p14="http://schemas.microsoft.com/office/powerpoint/2010/main" val="219022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20" name="Google Shape;520;p87" descr="logo_Blanc.png"/>
          <p:cNvPicPr preferRelativeResize="0"/>
          <p:nvPr/>
        </p:nvPicPr>
        <p:blipFill rotWithShape="1">
          <a:blip r:embed="rId3">
            <a:alphaModFix/>
          </a:blip>
          <a:srcRect/>
          <a:stretch/>
        </p:blipFill>
        <p:spPr>
          <a:xfrm>
            <a:off x="444661" y="240718"/>
            <a:ext cx="1281555" cy="251285"/>
          </a:xfrm>
          <a:prstGeom prst="rect">
            <a:avLst/>
          </a:prstGeom>
          <a:noFill/>
          <a:ln>
            <a:noFill/>
          </a:ln>
        </p:spPr>
      </p:pic>
      <p:sp>
        <p:nvSpPr>
          <p:cNvPr id="6" name="Rectangle 5"/>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14403" y="5706877"/>
            <a:ext cx="2044149" cy="461665"/>
          </a:xfrm>
          <a:prstGeom prst="rect">
            <a:avLst/>
          </a:prstGeom>
          <a:noFill/>
        </p:spPr>
        <p:txBody>
          <a:bodyPr wrap="none" rtlCol="0">
            <a:spAutoFit/>
          </a:bodyPr>
          <a:lstStyle/>
          <a:p>
            <a:r>
              <a:rPr lang="fr-FR" sz="2400" b="1" dirty="0" smtClean="0">
                <a:latin typeface="Menlo" charset="0"/>
                <a:ea typeface="Menlo" charset="0"/>
                <a:cs typeface="Menlo" charset="0"/>
              </a:rPr>
              <a:t>Conclusion</a:t>
            </a:r>
            <a:endParaRPr lang="fr-FR" sz="2400" b="1" dirty="0">
              <a:latin typeface="Menlo" charset="0"/>
              <a:ea typeface="Menlo" charset="0"/>
              <a:cs typeface="Menlo" charset="0"/>
            </a:endParaRPr>
          </a:p>
        </p:txBody>
      </p:sp>
      <p:sp>
        <p:nvSpPr>
          <p:cNvPr id="8" name="ZoneTexte 7"/>
          <p:cNvSpPr txBox="1"/>
          <p:nvPr/>
        </p:nvSpPr>
        <p:spPr>
          <a:xfrm>
            <a:off x="792285" y="1611201"/>
            <a:ext cx="11019692" cy="1477328"/>
          </a:xfrm>
          <a:prstGeom prst="rect">
            <a:avLst/>
          </a:prstGeom>
          <a:noFill/>
        </p:spPr>
        <p:txBody>
          <a:bodyPr wrap="square" rtlCol="0">
            <a:spAutoFit/>
          </a:bodyPr>
          <a:lstStyle/>
          <a:p>
            <a:pPr marL="342900" indent="-342900">
              <a:lnSpc>
                <a:spcPct val="150000"/>
              </a:lnSpc>
              <a:buFont typeface="Arial" charset="0"/>
              <a:buChar char="•"/>
            </a:pPr>
            <a:r>
              <a:rPr lang="fr-FR" sz="2000" dirty="0" smtClean="0">
                <a:latin typeface="Menlo" charset="0"/>
                <a:ea typeface="Menlo" charset="0"/>
                <a:cs typeface="Menlo" charset="0"/>
              </a:rPr>
              <a:t>Ajouter de l’extériorité aux textes</a:t>
            </a:r>
          </a:p>
          <a:p>
            <a:pPr marL="342900" indent="-342900">
              <a:lnSpc>
                <a:spcPct val="150000"/>
              </a:lnSpc>
              <a:buFont typeface="Arial" charset="0"/>
              <a:buChar char="•"/>
            </a:pPr>
            <a:r>
              <a:rPr lang="fr-FR" sz="2000" dirty="0" smtClean="0">
                <a:latin typeface="Menlo" charset="0"/>
                <a:ea typeface="Menlo" charset="0"/>
                <a:cs typeface="Menlo" charset="0"/>
              </a:rPr>
              <a:t>Contrôler les « briques »</a:t>
            </a:r>
          </a:p>
          <a:p>
            <a:pPr marL="342900" indent="-342900">
              <a:lnSpc>
                <a:spcPct val="150000"/>
              </a:lnSpc>
              <a:buFont typeface="Arial" charset="0"/>
              <a:buChar char="•"/>
            </a:pPr>
            <a:r>
              <a:rPr lang="fr-FR" sz="2000" dirty="0" smtClean="0">
                <a:latin typeface="Menlo" charset="0"/>
                <a:ea typeface="Menlo" charset="0"/>
                <a:cs typeface="Menlo" charset="0"/>
              </a:rPr>
              <a:t>Défendre une épistémologie qualitative</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2" y="1611201"/>
            <a:ext cx="4229100" cy="2090003"/>
          </a:xfrm>
          <a:prstGeom prst="rect">
            <a:avLst/>
          </a:prstGeom>
        </p:spPr>
      </p:pic>
    </p:spTree>
    <p:extLst>
      <p:ext uri="{BB962C8B-B14F-4D97-AF65-F5344CB8AC3E}">
        <p14:creationId xmlns:p14="http://schemas.microsoft.com/office/powerpoint/2010/main" val="1705321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456;p79" descr="logo_Blanc.png"/>
          <p:cNvPicPr preferRelativeResize="0"/>
          <p:nvPr/>
        </p:nvPicPr>
        <p:blipFill rotWithShape="1">
          <a:blip r:embed="rId2">
            <a:alphaModFix/>
          </a:blip>
          <a:srcRect/>
          <a:stretch/>
        </p:blipFill>
        <p:spPr>
          <a:xfrm>
            <a:off x="444661" y="240718"/>
            <a:ext cx="1281555" cy="251285"/>
          </a:xfrm>
          <a:prstGeom prst="rect">
            <a:avLst/>
          </a:prstGeom>
          <a:noFill/>
          <a:ln>
            <a:noFill/>
          </a:ln>
        </p:spPr>
      </p:pic>
      <p:sp>
        <p:nvSpPr>
          <p:cNvPr id="2" name="ZoneTexte 1"/>
          <p:cNvSpPr txBox="1"/>
          <p:nvPr/>
        </p:nvSpPr>
        <p:spPr>
          <a:xfrm>
            <a:off x="444661" y="2677076"/>
            <a:ext cx="11518738" cy="2169825"/>
          </a:xfrm>
          <a:prstGeom prst="rect">
            <a:avLst/>
          </a:prstGeom>
          <a:noFill/>
        </p:spPr>
        <p:txBody>
          <a:bodyPr wrap="square" rtlCol="0">
            <a:spAutoFit/>
          </a:bodyPr>
          <a:lstStyle/>
          <a:p>
            <a:pPr marL="342900" indent="-342900">
              <a:lnSpc>
                <a:spcPct val="150000"/>
              </a:lnSpc>
              <a:buFont typeface="Arial" charset="0"/>
              <a:buChar char="•"/>
            </a:pPr>
            <a:r>
              <a:rPr lang="fr-FR" dirty="0" smtClean="0">
                <a:latin typeface="Menlo" charset="0"/>
                <a:ea typeface="Menlo" charset="0"/>
                <a:cs typeface="Menlo" charset="0"/>
              </a:rPr>
              <a:t>Être plus inductif</a:t>
            </a:r>
          </a:p>
          <a:p>
            <a:pPr marL="342900" indent="-342900">
              <a:lnSpc>
                <a:spcPct val="150000"/>
              </a:lnSpc>
              <a:buFont typeface="Arial" charset="0"/>
              <a:buChar char="•"/>
            </a:pPr>
            <a:r>
              <a:rPr lang="fr-FR" dirty="0" smtClean="0">
                <a:latin typeface="Menlo" charset="0"/>
                <a:ea typeface="Menlo" charset="0"/>
                <a:cs typeface="Menlo" charset="0"/>
              </a:rPr>
              <a:t>Étendre l’échelle de </a:t>
            </a:r>
            <a:r>
              <a:rPr lang="fr-FR" dirty="0" smtClean="0">
                <a:latin typeface="Menlo" charset="0"/>
                <a:ea typeface="Menlo" charset="0"/>
                <a:cs typeface="Menlo" charset="0"/>
              </a:rPr>
              <a:t>l’analyse</a:t>
            </a:r>
          </a:p>
          <a:p>
            <a:pPr marL="342900" indent="-342900">
              <a:lnSpc>
                <a:spcPct val="150000"/>
              </a:lnSpc>
              <a:buFont typeface="Arial" charset="0"/>
              <a:buChar char="•"/>
            </a:pPr>
            <a:endParaRPr lang="fr-FR" dirty="0">
              <a:latin typeface="Menlo" charset="0"/>
              <a:ea typeface="Menlo" charset="0"/>
              <a:cs typeface="Menlo" charset="0"/>
            </a:endParaRPr>
          </a:p>
          <a:p>
            <a:pPr marL="342900" indent="-342900">
              <a:lnSpc>
                <a:spcPct val="150000"/>
              </a:lnSpc>
              <a:buFont typeface="Arial" charset="0"/>
              <a:buChar char="•"/>
            </a:pPr>
            <a:r>
              <a:rPr lang="fr-FR" dirty="0" smtClean="0">
                <a:latin typeface="Menlo" charset="0"/>
                <a:ea typeface="Menlo" charset="0"/>
                <a:cs typeface="Menlo" charset="0"/>
              </a:rPr>
              <a:t>Exploiter </a:t>
            </a:r>
            <a:r>
              <a:rPr lang="fr-FR" dirty="0" smtClean="0">
                <a:latin typeface="Menlo" charset="0"/>
                <a:ea typeface="Menlo" charset="0"/>
                <a:cs typeface="Menlo" charset="0"/>
              </a:rPr>
              <a:t>des matériaux non sollicités</a:t>
            </a:r>
          </a:p>
          <a:p>
            <a:pPr marL="342900" indent="-342900">
              <a:lnSpc>
                <a:spcPct val="150000"/>
              </a:lnSpc>
              <a:buFont typeface="Arial" charset="0"/>
              <a:buChar char="•"/>
            </a:pPr>
            <a:r>
              <a:rPr lang="fr-FR" dirty="0" smtClean="0">
                <a:latin typeface="Menlo" charset="0"/>
                <a:ea typeface="Menlo" charset="0"/>
                <a:cs typeface="Menlo" charset="0"/>
              </a:rPr>
              <a:t>Relier des matériaux textuels et des informations relationnelles</a:t>
            </a:r>
            <a:endParaRPr lang="fr-FR" dirty="0">
              <a:latin typeface="Menlo" charset="0"/>
              <a:ea typeface="Menlo" charset="0"/>
              <a:cs typeface="Menlo" charset="0"/>
            </a:endParaRPr>
          </a:p>
        </p:txBody>
      </p:sp>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t="32593" b="54629"/>
          <a:stretch/>
        </p:blipFill>
        <p:spPr>
          <a:xfrm>
            <a:off x="0" y="240718"/>
            <a:ext cx="12068945" cy="1968500"/>
          </a:xfrm>
          <a:prstGeom prst="rect">
            <a:avLst/>
          </a:prstGeom>
        </p:spPr>
      </p:pic>
      <p:sp>
        <p:nvSpPr>
          <p:cNvPr id="5" name="Rectangle 4"/>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14403" y="5706877"/>
            <a:ext cx="6878806" cy="461665"/>
          </a:xfrm>
          <a:prstGeom prst="rect">
            <a:avLst/>
          </a:prstGeom>
          <a:noFill/>
        </p:spPr>
        <p:txBody>
          <a:bodyPr wrap="none" rtlCol="0">
            <a:spAutoFit/>
          </a:bodyPr>
          <a:lstStyle/>
          <a:p>
            <a:r>
              <a:rPr lang="fr-FR" sz="2400" b="1" dirty="0" smtClean="0">
                <a:latin typeface="Menlo" charset="0"/>
                <a:ea typeface="Menlo" charset="0"/>
                <a:cs typeface="Menlo" charset="0"/>
              </a:rPr>
              <a:t>Promesses pour les sciences sociales</a:t>
            </a:r>
            <a:endParaRPr lang="fr-FR" sz="2400" b="1" dirty="0">
              <a:latin typeface="Menlo" charset="0"/>
              <a:ea typeface="Menlo" charset="0"/>
              <a:cs typeface="Menlo" charset="0"/>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3209" y="1977859"/>
            <a:ext cx="4114800" cy="1740464"/>
          </a:xfrm>
          <a:prstGeom prst="rect">
            <a:avLst/>
          </a:prstGeom>
        </p:spPr>
      </p:pic>
    </p:spTree>
    <p:extLst>
      <p:ext uri="{BB962C8B-B14F-4D97-AF65-F5344CB8AC3E}">
        <p14:creationId xmlns:p14="http://schemas.microsoft.com/office/powerpoint/2010/main" val="617375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gne"/>
          <p:cNvSpPr/>
          <p:nvPr/>
        </p:nvSpPr>
        <p:spPr>
          <a:xfrm>
            <a:off x="1673148" y="4718910"/>
            <a:ext cx="8676238" cy="1"/>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2800">
              <a:latin typeface="Times New Roman" charset="0"/>
              <a:ea typeface="Times New Roman" charset="0"/>
              <a:cs typeface="Times New Roman" charset="0"/>
            </a:endParaRPr>
          </a:p>
        </p:txBody>
      </p:sp>
      <p:sp>
        <p:nvSpPr>
          <p:cNvPr id="5" name="2005"/>
          <p:cNvSpPr txBox="1"/>
          <p:nvPr/>
        </p:nvSpPr>
        <p:spPr>
          <a:xfrm>
            <a:off x="3551906" y="4769008"/>
            <a:ext cx="585097"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sz="2000">
                <a:latin typeface="Times New Roman" charset="0"/>
                <a:ea typeface="Times New Roman" charset="0"/>
                <a:cs typeface="Times New Roman" charset="0"/>
              </a:rPr>
              <a:t>2005</a:t>
            </a:r>
          </a:p>
        </p:txBody>
      </p:sp>
      <p:sp>
        <p:nvSpPr>
          <p:cNvPr id="6" name="2010"/>
          <p:cNvSpPr txBox="1"/>
          <p:nvPr/>
        </p:nvSpPr>
        <p:spPr>
          <a:xfrm>
            <a:off x="5623594" y="4769008"/>
            <a:ext cx="585097"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sz="2000">
                <a:latin typeface="Times New Roman" charset="0"/>
                <a:ea typeface="Times New Roman" charset="0"/>
                <a:cs typeface="Times New Roman" charset="0"/>
              </a:rPr>
              <a:t>2010</a:t>
            </a:r>
          </a:p>
        </p:txBody>
      </p:sp>
      <p:sp>
        <p:nvSpPr>
          <p:cNvPr id="7" name="2015"/>
          <p:cNvSpPr txBox="1"/>
          <p:nvPr/>
        </p:nvSpPr>
        <p:spPr>
          <a:xfrm>
            <a:off x="7695281" y="4769008"/>
            <a:ext cx="585097"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sz="2000">
                <a:latin typeface="Times New Roman" charset="0"/>
                <a:ea typeface="Times New Roman" charset="0"/>
                <a:cs typeface="Times New Roman" charset="0"/>
              </a:rPr>
              <a:t>2015</a:t>
            </a:r>
          </a:p>
        </p:txBody>
      </p:sp>
      <p:sp>
        <p:nvSpPr>
          <p:cNvPr id="8" name="2020"/>
          <p:cNvSpPr txBox="1"/>
          <p:nvPr/>
        </p:nvSpPr>
        <p:spPr>
          <a:xfrm>
            <a:off x="9806724" y="4769008"/>
            <a:ext cx="585097"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sz="2000">
                <a:latin typeface="Times New Roman" charset="0"/>
                <a:ea typeface="Times New Roman" charset="0"/>
                <a:cs typeface="Times New Roman" charset="0"/>
              </a:rPr>
              <a:t>2020</a:t>
            </a:r>
          </a:p>
        </p:txBody>
      </p:sp>
      <p:sp>
        <p:nvSpPr>
          <p:cNvPr id="9" name="2000"/>
          <p:cNvSpPr txBox="1"/>
          <p:nvPr/>
        </p:nvSpPr>
        <p:spPr>
          <a:xfrm>
            <a:off x="1480219" y="4769008"/>
            <a:ext cx="585097"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sz="2000">
                <a:latin typeface="Times New Roman" charset="0"/>
                <a:ea typeface="Times New Roman" charset="0"/>
                <a:cs typeface="Times New Roman" charset="0"/>
              </a:rPr>
              <a:t>2000</a:t>
            </a:r>
          </a:p>
        </p:txBody>
      </p:sp>
      <p:sp>
        <p:nvSpPr>
          <p:cNvPr id="10" name="Ligne"/>
          <p:cNvSpPr/>
          <p:nvPr/>
        </p:nvSpPr>
        <p:spPr>
          <a:xfrm>
            <a:off x="1715583" y="283650"/>
            <a:ext cx="7009317" cy="19124"/>
          </a:xfrm>
          <a:prstGeom prst="line">
            <a:avLst/>
          </a:prstGeom>
          <a:ln w="38100">
            <a:solidFill>
              <a:srgbClr val="999999"/>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2800">
              <a:latin typeface="Times New Roman" charset="0"/>
              <a:ea typeface="Times New Roman" charset="0"/>
              <a:cs typeface="Times New Roman" charset="0"/>
            </a:endParaRPr>
          </a:p>
        </p:txBody>
      </p:sp>
      <p:sp>
        <p:nvSpPr>
          <p:cNvPr id="11" name="Modèles thématiques"/>
          <p:cNvSpPr/>
          <p:nvPr/>
        </p:nvSpPr>
        <p:spPr>
          <a:xfrm>
            <a:off x="2587197" y="512701"/>
            <a:ext cx="1501962" cy="630449"/>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1600" b="0">
                <a:solidFill>
                  <a:srgbClr val="FFFFFF"/>
                </a:solidFill>
                <a:latin typeface="+mn-lt"/>
                <a:ea typeface="+mn-ea"/>
                <a:cs typeface="+mn-cs"/>
                <a:sym typeface="Helvetica Neue Medium"/>
              </a:defRPr>
            </a:lvl1pPr>
          </a:lstStyle>
          <a:p>
            <a:r>
              <a:rPr sz="1800" dirty="0">
                <a:latin typeface="Times New Roman" charset="0"/>
                <a:ea typeface="Times New Roman" charset="0"/>
                <a:cs typeface="Times New Roman" charset="0"/>
              </a:rPr>
              <a:t>Modèles thématiques</a:t>
            </a:r>
          </a:p>
        </p:txBody>
      </p:sp>
      <p:sp>
        <p:nvSpPr>
          <p:cNvPr id="12" name="David Blei"/>
          <p:cNvSpPr/>
          <p:nvPr/>
        </p:nvSpPr>
        <p:spPr>
          <a:xfrm>
            <a:off x="2826061" y="1119517"/>
            <a:ext cx="1263098" cy="227464"/>
          </a:xfrm>
          <a:prstGeom prst="rect">
            <a:avLst/>
          </a:prstGeom>
          <a:solidFill>
            <a:schemeClr val="accent1">
              <a:lumOff val="16847"/>
              <a:alpha val="60333"/>
            </a:schemeClr>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1400" b="0">
                <a:solidFill>
                  <a:srgbClr val="FFFFFF"/>
                </a:solidFill>
                <a:latin typeface="+mn-lt"/>
                <a:ea typeface="+mn-ea"/>
                <a:cs typeface="+mn-cs"/>
                <a:sym typeface="Helvetica Neue Medium"/>
              </a:defRPr>
            </a:lvl1pPr>
          </a:lstStyle>
          <a:p>
            <a:r>
              <a:rPr sz="1200">
                <a:latin typeface="Times New Roman" charset="0"/>
                <a:ea typeface="Times New Roman" charset="0"/>
                <a:cs typeface="Times New Roman" charset="0"/>
              </a:rPr>
              <a:t>David Blei</a:t>
            </a:r>
          </a:p>
        </p:txBody>
      </p:sp>
      <p:sp>
        <p:nvSpPr>
          <p:cNvPr id="14" name="Analyse de sentiments"/>
          <p:cNvSpPr/>
          <p:nvPr/>
        </p:nvSpPr>
        <p:spPr>
          <a:xfrm>
            <a:off x="3733800" y="3940666"/>
            <a:ext cx="1547239" cy="709776"/>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1600" b="0">
                <a:solidFill>
                  <a:srgbClr val="FFFFFF"/>
                </a:solidFill>
                <a:latin typeface="+mn-lt"/>
                <a:ea typeface="+mn-ea"/>
                <a:cs typeface="+mn-cs"/>
                <a:sym typeface="Helvetica Neue Medium"/>
              </a:defRPr>
            </a:lvl1pPr>
          </a:lstStyle>
          <a:p>
            <a:r>
              <a:rPr sz="1800" dirty="0">
                <a:latin typeface="Times New Roman" charset="0"/>
                <a:ea typeface="Times New Roman" charset="0"/>
                <a:cs typeface="Times New Roman" charset="0"/>
              </a:rPr>
              <a:t>Analyse de </a:t>
            </a:r>
            <a:r>
              <a:rPr sz="1800" dirty="0" smtClean="0">
                <a:latin typeface="Times New Roman" charset="0"/>
                <a:ea typeface="Times New Roman" charset="0"/>
                <a:cs typeface="Times New Roman" charset="0"/>
              </a:rPr>
              <a:t>sentiment</a:t>
            </a:r>
            <a:endParaRPr sz="1800" dirty="0">
              <a:latin typeface="Times New Roman" charset="0"/>
              <a:ea typeface="Times New Roman" charset="0"/>
              <a:cs typeface="Times New Roman" charset="0"/>
            </a:endParaRPr>
          </a:p>
        </p:txBody>
      </p:sp>
      <p:sp>
        <p:nvSpPr>
          <p:cNvPr id="17" name="Analyse de Réseau"/>
          <p:cNvSpPr/>
          <p:nvPr/>
        </p:nvSpPr>
        <p:spPr>
          <a:xfrm>
            <a:off x="1317197" y="1968494"/>
            <a:ext cx="1539665" cy="729911"/>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1600" b="0">
                <a:solidFill>
                  <a:srgbClr val="FFFFFF"/>
                </a:solidFill>
                <a:latin typeface="+mn-lt"/>
                <a:ea typeface="+mn-ea"/>
                <a:cs typeface="+mn-cs"/>
                <a:sym typeface="Helvetica Neue Medium"/>
              </a:defRPr>
            </a:lvl1pPr>
          </a:lstStyle>
          <a:p>
            <a:r>
              <a:rPr sz="1800">
                <a:latin typeface="Times New Roman" charset="0"/>
                <a:ea typeface="Times New Roman" charset="0"/>
                <a:cs typeface="Times New Roman" charset="0"/>
              </a:rPr>
              <a:t>Analyse de Réseau</a:t>
            </a:r>
          </a:p>
        </p:txBody>
      </p:sp>
      <p:sp>
        <p:nvSpPr>
          <p:cNvPr id="18" name="Watts, Barabási"/>
          <p:cNvSpPr/>
          <p:nvPr/>
        </p:nvSpPr>
        <p:spPr>
          <a:xfrm>
            <a:off x="1593764" y="2699326"/>
            <a:ext cx="1263098" cy="227464"/>
          </a:xfrm>
          <a:prstGeom prst="rect">
            <a:avLst/>
          </a:prstGeom>
          <a:solidFill>
            <a:schemeClr val="accent1">
              <a:lumOff val="16847"/>
              <a:alpha val="60333"/>
            </a:schemeClr>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1400" b="0">
                <a:solidFill>
                  <a:srgbClr val="FFFFFF"/>
                </a:solidFill>
                <a:latin typeface="+mn-lt"/>
                <a:ea typeface="+mn-ea"/>
                <a:cs typeface="+mn-cs"/>
                <a:sym typeface="Helvetica Neue Medium"/>
              </a:defRPr>
            </a:lvl1pPr>
          </a:lstStyle>
          <a:p>
            <a:r>
              <a:rPr sz="1200">
                <a:latin typeface="Times New Roman" charset="0"/>
                <a:ea typeface="Times New Roman" charset="0"/>
                <a:cs typeface="Times New Roman" charset="0"/>
              </a:rPr>
              <a:t>Watts, Barabási</a:t>
            </a:r>
          </a:p>
        </p:txBody>
      </p:sp>
      <p:sp>
        <p:nvSpPr>
          <p:cNvPr id="19" name="Analyse fréquentielle (ngram)"/>
          <p:cNvSpPr/>
          <p:nvPr/>
        </p:nvSpPr>
        <p:spPr>
          <a:xfrm>
            <a:off x="4402888" y="2908583"/>
            <a:ext cx="1558483" cy="804619"/>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1600" b="0">
                <a:solidFill>
                  <a:srgbClr val="FFFFFF"/>
                </a:solidFill>
                <a:latin typeface="+mn-lt"/>
                <a:ea typeface="+mn-ea"/>
                <a:cs typeface="+mn-cs"/>
                <a:sym typeface="Helvetica Neue Medium"/>
              </a:defRPr>
            </a:lvl1pPr>
          </a:lstStyle>
          <a:p>
            <a:r>
              <a:rPr sz="1800">
                <a:latin typeface="Times New Roman" charset="0"/>
                <a:ea typeface="Times New Roman" charset="0"/>
                <a:cs typeface="Times New Roman" charset="0"/>
              </a:rPr>
              <a:t>Analyse fréquentielle (ngram)</a:t>
            </a:r>
          </a:p>
        </p:txBody>
      </p:sp>
      <p:sp>
        <p:nvSpPr>
          <p:cNvPr id="20" name="Michel"/>
          <p:cNvSpPr/>
          <p:nvPr/>
        </p:nvSpPr>
        <p:spPr>
          <a:xfrm>
            <a:off x="4698273" y="3713202"/>
            <a:ext cx="1263098" cy="227464"/>
          </a:xfrm>
          <a:prstGeom prst="rect">
            <a:avLst/>
          </a:prstGeom>
          <a:solidFill>
            <a:schemeClr val="accent1">
              <a:lumOff val="16847"/>
              <a:alpha val="60333"/>
            </a:schemeClr>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1400" b="0">
                <a:solidFill>
                  <a:srgbClr val="FFFFFF"/>
                </a:solidFill>
                <a:latin typeface="+mn-lt"/>
                <a:ea typeface="+mn-ea"/>
                <a:cs typeface="+mn-cs"/>
                <a:sym typeface="Helvetica Neue Medium"/>
              </a:defRPr>
            </a:lvl1pPr>
          </a:lstStyle>
          <a:p>
            <a:r>
              <a:rPr sz="1200">
                <a:latin typeface="Times New Roman" charset="0"/>
                <a:ea typeface="Times New Roman" charset="0"/>
                <a:cs typeface="Times New Roman" charset="0"/>
              </a:rPr>
              <a:t>Michel</a:t>
            </a:r>
          </a:p>
        </p:txBody>
      </p:sp>
      <p:sp>
        <p:nvSpPr>
          <p:cNvPr id="28" name="Analyse stylistique"/>
          <p:cNvSpPr/>
          <p:nvPr/>
        </p:nvSpPr>
        <p:spPr>
          <a:xfrm>
            <a:off x="5742523" y="1815259"/>
            <a:ext cx="1452943" cy="630448"/>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1600" b="0">
                <a:solidFill>
                  <a:srgbClr val="FFFFFF"/>
                </a:solidFill>
                <a:latin typeface="+mn-lt"/>
                <a:ea typeface="+mn-ea"/>
                <a:cs typeface="+mn-cs"/>
                <a:sym typeface="Helvetica Neue Medium"/>
              </a:defRPr>
            </a:lvl1pPr>
          </a:lstStyle>
          <a:p>
            <a:r>
              <a:rPr sz="1800">
                <a:latin typeface="Times New Roman" charset="0"/>
                <a:ea typeface="Times New Roman" charset="0"/>
                <a:cs typeface="Times New Roman" charset="0"/>
              </a:rPr>
              <a:t>Analyse stylistique</a:t>
            </a:r>
          </a:p>
        </p:txBody>
      </p:sp>
      <p:sp>
        <p:nvSpPr>
          <p:cNvPr id="29" name="Plongements de mots"/>
          <p:cNvSpPr/>
          <p:nvPr/>
        </p:nvSpPr>
        <p:spPr>
          <a:xfrm>
            <a:off x="6329639" y="765650"/>
            <a:ext cx="1550969" cy="638575"/>
          </a:xfrm>
          <a:prstGeom prst="rect">
            <a:avLst/>
          </a:prstGeom>
          <a:solidFill>
            <a:schemeClr val="accent1">
              <a:hueOff val="114395"/>
              <a:lumOff val="-24975"/>
            </a:schemeClr>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1600" b="0">
                <a:solidFill>
                  <a:srgbClr val="FFFFFF"/>
                </a:solidFill>
                <a:latin typeface="+mn-lt"/>
                <a:ea typeface="+mn-ea"/>
                <a:cs typeface="+mn-cs"/>
                <a:sym typeface="Helvetica Neue Medium"/>
              </a:defRPr>
            </a:lvl1pPr>
          </a:lstStyle>
          <a:p>
            <a:r>
              <a:rPr sz="1800">
                <a:latin typeface="Times New Roman" charset="0"/>
                <a:ea typeface="Times New Roman" charset="0"/>
                <a:cs typeface="Times New Roman" charset="0"/>
              </a:rPr>
              <a:t>Plongements de mots</a:t>
            </a:r>
          </a:p>
        </p:txBody>
      </p:sp>
      <p:sp>
        <p:nvSpPr>
          <p:cNvPr id="30" name="Mikolov"/>
          <p:cNvSpPr/>
          <p:nvPr/>
        </p:nvSpPr>
        <p:spPr>
          <a:xfrm>
            <a:off x="6617510" y="1405147"/>
            <a:ext cx="1263098" cy="407334"/>
          </a:xfrm>
          <a:prstGeom prst="rect">
            <a:avLst/>
          </a:prstGeom>
          <a:solidFill>
            <a:schemeClr val="accent1">
              <a:lumOff val="16847"/>
              <a:alpha val="60333"/>
            </a:schemeClr>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1400" b="0">
                <a:solidFill>
                  <a:srgbClr val="FFFFFF"/>
                </a:solidFill>
                <a:latin typeface="+mn-lt"/>
                <a:ea typeface="+mn-ea"/>
                <a:cs typeface="+mn-cs"/>
                <a:sym typeface="Helvetica Neue Medium"/>
              </a:defRPr>
            </a:lvl1pPr>
          </a:lstStyle>
          <a:p>
            <a:r>
              <a:rPr sz="1200">
                <a:latin typeface="Times New Roman" charset="0"/>
                <a:ea typeface="Times New Roman" charset="0"/>
                <a:cs typeface="Times New Roman" charset="0"/>
              </a:rPr>
              <a:t>Mikolov</a:t>
            </a:r>
          </a:p>
        </p:txBody>
      </p:sp>
      <p:sp>
        <p:nvSpPr>
          <p:cNvPr id="40" name="Cristian Danescu-Niculescu-Mizil"/>
          <p:cNvSpPr/>
          <p:nvPr/>
        </p:nvSpPr>
        <p:spPr>
          <a:xfrm>
            <a:off x="5932368" y="2445707"/>
            <a:ext cx="1263098" cy="407334"/>
          </a:xfrm>
          <a:prstGeom prst="rect">
            <a:avLst/>
          </a:prstGeom>
          <a:solidFill>
            <a:schemeClr val="accent1">
              <a:lumOff val="16847"/>
              <a:alpha val="60333"/>
            </a:schemeClr>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sz="1400" b="0">
                <a:solidFill>
                  <a:srgbClr val="FFFFFF"/>
                </a:solidFill>
                <a:latin typeface="+mn-lt"/>
                <a:ea typeface="+mn-ea"/>
                <a:cs typeface="+mn-cs"/>
                <a:sym typeface="Helvetica Neue Medium"/>
              </a:defRPr>
            </a:lvl1pPr>
          </a:lstStyle>
          <a:p>
            <a:r>
              <a:rPr sz="1200">
                <a:latin typeface="Times New Roman" charset="0"/>
                <a:ea typeface="Times New Roman" charset="0"/>
                <a:cs typeface="Times New Roman" charset="0"/>
              </a:rPr>
              <a:t>Cristian Danescu-Niculescu-Mizil</a:t>
            </a:r>
          </a:p>
        </p:txBody>
      </p:sp>
      <p:sp>
        <p:nvSpPr>
          <p:cNvPr id="41" name="US"/>
          <p:cNvSpPr txBox="1"/>
          <p:nvPr/>
        </p:nvSpPr>
        <p:spPr>
          <a:xfrm>
            <a:off x="1673250" y="243129"/>
            <a:ext cx="400752" cy="3799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r>
              <a:rPr sz="2000">
                <a:latin typeface="Times New Roman" charset="0"/>
                <a:ea typeface="Times New Roman" charset="0"/>
                <a:cs typeface="Times New Roman" charset="0"/>
              </a:rPr>
              <a:t>US</a:t>
            </a:r>
          </a:p>
        </p:txBody>
      </p:sp>
      <p:sp>
        <p:nvSpPr>
          <p:cNvPr id="21" name="Rectangle 20"/>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914403" y="5706877"/>
            <a:ext cx="8366393" cy="461665"/>
          </a:xfrm>
          <a:prstGeom prst="rect">
            <a:avLst/>
          </a:prstGeom>
          <a:noFill/>
        </p:spPr>
        <p:txBody>
          <a:bodyPr wrap="none" rtlCol="0">
            <a:spAutoFit/>
          </a:bodyPr>
          <a:lstStyle/>
          <a:p>
            <a:r>
              <a:rPr lang="fr-FR" sz="2400" b="1" dirty="0" smtClean="0">
                <a:latin typeface="Menlo" charset="0"/>
                <a:ea typeface="Menlo" charset="0"/>
                <a:cs typeface="Menlo" charset="0"/>
              </a:rPr>
              <a:t>Renouveau des techniques d’analyse textuelle</a:t>
            </a:r>
            <a:endParaRPr lang="fr-FR" sz="2400" b="1" dirty="0">
              <a:latin typeface="Menlo" charset="0"/>
              <a:ea typeface="Menlo" charset="0"/>
              <a:cs typeface="Menlo" charset="0"/>
            </a:endParaRPr>
          </a:p>
        </p:txBody>
      </p:sp>
      <p:pic>
        <p:nvPicPr>
          <p:cNvPr id="23" name="Image 22"/>
          <p:cNvPicPr>
            <a:picLocks noChangeAspect="1"/>
          </p:cNvPicPr>
          <p:nvPr/>
        </p:nvPicPr>
        <p:blipFill rotWithShape="1">
          <a:blip r:embed="rId3">
            <a:extLst>
              <a:ext uri="{28A0092B-C50C-407E-A947-70E740481C1C}">
                <a14:useLocalDpi xmlns:a14="http://schemas.microsoft.com/office/drawing/2010/main" val="0"/>
              </a:ext>
            </a:extLst>
          </a:blip>
          <a:srcRect b="10926"/>
          <a:stretch/>
        </p:blipFill>
        <p:spPr>
          <a:xfrm>
            <a:off x="8903109" y="9590"/>
            <a:ext cx="3288891" cy="4545852"/>
          </a:xfrm>
          <a:prstGeom prst="rect">
            <a:avLst/>
          </a:prstGeom>
        </p:spPr>
      </p:pic>
    </p:spTree>
    <p:extLst>
      <p:ext uri="{BB962C8B-B14F-4D97-AF65-F5344CB8AC3E}">
        <p14:creationId xmlns:p14="http://schemas.microsoft.com/office/powerpoint/2010/main" val="572367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914403" y="5706877"/>
            <a:ext cx="7064755" cy="461665"/>
          </a:xfrm>
          <a:prstGeom prst="rect">
            <a:avLst/>
          </a:prstGeom>
          <a:noFill/>
        </p:spPr>
        <p:txBody>
          <a:bodyPr wrap="none" rtlCol="0">
            <a:spAutoFit/>
          </a:bodyPr>
          <a:lstStyle/>
          <a:p>
            <a:r>
              <a:rPr lang="fr-FR" sz="2400" b="1" dirty="0" smtClean="0">
                <a:latin typeface="Menlo" charset="0"/>
                <a:ea typeface="Menlo" charset="0"/>
                <a:cs typeface="Menlo" charset="0"/>
              </a:rPr>
              <a:t>Les sciences sociales concurrencées ?</a:t>
            </a:r>
            <a:endParaRPr lang="fr-FR" sz="2400" b="1" dirty="0">
              <a:latin typeface="Menlo" charset="0"/>
              <a:ea typeface="Menlo" charset="0"/>
              <a:cs typeface="Menlo" charset="0"/>
            </a:endParaRPr>
          </a:p>
        </p:txBody>
      </p:sp>
      <p:sp>
        <p:nvSpPr>
          <p:cNvPr id="2" name="ZoneTexte 1"/>
          <p:cNvSpPr txBox="1"/>
          <p:nvPr/>
        </p:nvSpPr>
        <p:spPr>
          <a:xfrm>
            <a:off x="5232401" y="2794000"/>
            <a:ext cx="6781800" cy="1077218"/>
          </a:xfrm>
          <a:prstGeom prst="rect">
            <a:avLst/>
          </a:prstGeom>
          <a:noFill/>
        </p:spPr>
        <p:txBody>
          <a:bodyPr wrap="square" rtlCol="0">
            <a:spAutoFit/>
          </a:bodyPr>
          <a:lstStyle/>
          <a:p>
            <a:r>
              <a:rPr lang="fr-FR" sz="1600" dirty="0" smtClean="0">
                <a:latin typeface="Menlo" charset="0"/>
                <a:ea typeface="Menlo" charset="0"/>
                <a:cs typeface="Menlo" charset="0"/>
              </a:rPr>
              <a:t>« Étendre les </a:t>
            </a:r>
            <a:r>
              <a:rPr lang="fr-FR" sz="1600" dirty="0">
                <a:latin typeface="Menlo" charset="0"/>
                <a:ea typeface="Menlo" charset="0"/>
                <a:cs typeface="Menlo" charset="0"/>
              </a:rPr>
              <a:t>frontières de l’enquête quantitative rigoureuse à un large ensemble de phénomènes</a:t>
            </a:r>
          </a:p>
          <a:p>
            <a:r>
              <a:rPr lang="fr-FR" sz="1600" dirty="0">
                <a:latin typeface="Menlo" charset="0"/>
                <a:ea typeface="Menlo" charset="0"/>
                <a:cs typeface="Menlo" charset="0"/>
              </a:rPr>
              <a:t>nouveaux couvrant les sciences sociales et les </a:t>
            </a:r>
            <a:r>
              <a:rPr lang="fr-FR" sz="1600" dirty="0" smtClean="0">
                <a:latin typeface="Menlo" charset="0"/>
                <a:ea typeface="Menlo" charset="0"/>
                <a:cs typeface="Menlo" charset="0"/>
              </a:rPr>
              <a:t>humanités »</a:t>
            </a:r>
            <a:endParaRPr lang="fr-FR" sz="1600" dirty="0">
              <a:latin typeface="Menlo" charset="0"/>
              <a:ea typeface="Menlo" charset="0"/>
              <a:cs typeface="Menlo" charset="0"/>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102" y="0"/>
            <a:ext cx="9575800" cy="2146300"/>
          </a:xfrm>
          <a:prstGeom prst="rect">
            <a:avLst/>
          </a:prstGeom>
        </p:spPr>
      </p:pic>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18" y="2165619"/>
            <a:ext cx="4881282" cy="3073400"/>
          </a:xfrm>
          <a:prstGeom prst="rect">
            <a:avLst/>
          </a:prstGeom>
        </p:spPr>
      </p:pic>
    </p:spTree>
    <p:extLst>
      <p:ext uri="{BB962C8B-B14F-4D97-AF65-F5344CB8AC3E}">
        <p14:creationId xmlns:p14="http://schemas.microsoft.com/office/powerpoint/2010/main" val="1095089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914403" y="5706877"/>
            <a:ext cx="7064755" cy="461665"/>
          </a:xfrm>
          <a:prstGeom prst="rect">
            <a:avLst/>
          </a:prstGeom>
          <a:noFill/>
        </p:spPr>
        <p:txBody>
          <a:bodyPr wrap="none" rtlCol="0">
            <a:spAutoFit/>
          </a:bodyPr>
          <a:lstStyle/>
          <a:p>
            <a:r>
              <a:rPr lang="fr-FR" sz="2400" b="1" dirty="0" smtClean="0">
                <a:latin typeface="Menlo" charset="0"/>
                <a:ea typeface="Menlo" charset="0"/>
                <a:cs typeface="Menlo" charset="0"/>
              </a:rPr>
              <a:t>Les sciences sociales concurrencées ?</a:t>
            </a:r>
            <a:endParaRPr lang="fr-FR" sz="2400" b="1" dirty="0">
              <a:latin typeface="Menlo" charset="0"/>
              <a:ea typeface="Menlo" charset="0"/>
              <a:cs typeface="Menlo"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 y="88899"/>
            <a:ext cx="7264400" cy="1373951"/>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4247" y="1462850"/>
            <a:ext cx="5957753" cy="366831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00" y="1439433"/>
            <a:ext cx="5310748" cy="3583868"/>
          </a:xfrm>
          <a:prstGeom prst="rect">
            <a:avLst/>
          </a:prstGeom>
        </p:spPr>
      </p:pic>
    </p:spTree>
    <p:extLst>
      <p:ext uri="{BB962C8B-B14F-4D97-AF65-F5344CB8AC3E}">
        <p14:creationId xmlns:p14="http://schemas.microsoft.com/office/powerpoint/2010/main" val="88908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914403" y="5706877"/>
            <a:ext cx="7064755" cy="461665"/>
          </a:xfrm>
          <a:prstGeom prst="rect">
            <a:avLst/>
          </a:prstGeom>
          <a:noFill/>
        </p:spPr>
        <p:txBody>
          <a:bodyPr wrap="none" rtlCol="0">
            <a:spAutoFit/>
          </a:bodyPr>
          <a:lstStyle/>
          <a:p>
            <a:r>
              <a:rPr lang="fr-FR" sz="2400" b="1" dirty="0" smtClean="0">
                <a:latin typeface="Menlo" charset="0"/>
                <a:ea typeface="Menlo" charset="0"/>
                <a:cs typeface="Menlo" charset="0"/>
              </a:rPr>
              <a:t>Les sciences sociales concurrencées ?</a:t>
            </a:r>
            <a:endParaRPr lang="fr-FR" sz="2400" b="1" dirty="0">
              <a:latin typeface="Menlo" charset="0"/>
              <a:ea typeface="Menlo" charset="0"/>
              <a:cs typeface="Menlo"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7064" y="0"/>
            <a:ext cx="3704735" cy="5239019"/>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41" y="1562101"/>
            <a:ext cx="7856417" cy="2025574"/>
          </a:xfrm>
          <a:prstGeom prst="rect">
            <a:avLst/>
          </a:prstGeom>
        </p:spPr>
      </p:pic>
    </p:spTree>
    <p:extLst>
      <p:ext uri="{BB962C8B-B14F-4D97-AF65-F5344CB8AC3E}">
        <p14:creationId xmlns:p14="http://schemas.microsoft.com/office/powerpoint/2010/main" val="1688572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9310" y="889010"/>
            <a:ext cx="3822690" cy="3822690"/>
          </a:xfrm>
          <a:prstGeom prst="rect">
            <a:avLst/>
          </a:prstGeom>
        </p:spPr>
      </p:pic>
      <p:sp>
        <p:nvSpPr>
          <p:cNvPr id="6" name="ZoneTexte 5"/>
          <p:cNvSpPr txBox="1"/>
          <p:nvPr/>
        </p:nvSpPr>
        <p:spPr>
          <a:xfrm>
            <a:off x="444510" y="889010"/>
            <a:ext cx="7645390" cy="3970318"/>
          </a:xfrm>
          <a:prstGeom prst="rect">
            <a:avLst/>
          </a:prstGeom>
          <a:noFill/>
        </p:spPr>
        <p:txBody>
          <a:bodyPr wrap="square" rtlCol="0">
            <a:spAutoFit/>
          </a:bodyPr>
          <a:lstStyle/>
          <a:p>
            <a:r>
              <a:rPr lang="fr-FR" dirty="0" smtClean="0">
                <a:latin typeface="Menlo" charset="0"/>
                <a:ea typeface="Menlo" charset="0"/>
                <a:cs typeface="Menlo" charset="0"/>
              </a:rPr>
              <a:t>Les imbéciles venus de la physique et de l’informatique qui ont imaginé pouvoir répondre à toutes les questions posées par les sciences sociales et les humanités avec leurs modèles de graphes exponentiels aléatoires et leurs téraoctets de corpus de textes vont finir dans le même dépotoir que les sociométristes et les physiciens sociaux des années 1930, les sociobiologistes des années 1960, les théoriciens des jeux des années 1950 et des années 1990, et ainsi de suite. (</a:t>
            </a:r>
            <a:r>
              <a:rPr lang="mr-IN" dirty="0" smtClean="0">
                <a:latin typeface="Menlo" charset="0"/>
                <a:ea typeface="Menlo" charset="0"/>
                <a:cs typeface="Menlo" charset="0"/>
              </a:rPr>
              <a:t>…</a:t>
            </a:r>
            <a:r>
              <a:rPr lang="fr-FR" dirty="0" smtClean="0">
                <a:latin typeface="Menlo" charset="0"/>
                <a:ea typeface="Menlo" charset="0"/>
                <a:cs typeface="Menlo" charset="0"/>
              </a:rPr>
              <a:t>) Ils n’ont pas vraiment d’intérêt pour les questions importantes des humanités ou des sciences sociales.</a:t>
            </a:r>
          </a:p>
          <a:p>
            <a:endParaRPr lang="fr-FR" dirty="0">
              <a:latin typeface="Menlo" charset="0"/>
              <a:ea typeface="Menlo" charset="0"/>
              <a:cs typeface="Menlo" charset="0"/>
            </a:endParaRPr>
          </a:p>
          <a:p>
            <a:r>
              <a:rPr lang="fr-FR" dirty="0" smtClean="0">
                <a:latin typeface="Menlo" charset="0"/>
                <a:ea typeface="Menlo" charset="0"/>
                <a:cs typeface="Menlo" charset="0"/>
              </a:rPr>
              <a:t>Andrew Abbott (2016)</a:t>
            </a:r>
            <a:endParaRPr lang="fr-FR" dirty="0">
              <a:latin typeface="Menlo" charset="0"/>
              <a:ea typeface="Menlo" charset="0"/>
              <a:cs typeface="Menlo" charset="0"/>
            </a:endParaRPr>
          </a:p>
        </p:txBody>
      </p:sp>
      <p:sp>
        <p:nvSpPr>
          <p:cNvPr id="4" name="Rectangle 3"/>
          <p:cNvSpPr/>
          <p:nvPr/>
        </p:nvSpPr>
        <p:spPr>
          <a:xfrm>
            <a:off x="2" y="5239019"/>
            <a:ext cx="12192000" cy="1613100"/>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914403" y="5706877"/>
            <a:ext cx="5577168" cy="461665"/>
          </a:xfrm>
          <a:prstGeom prst="rect">
            <a:avLst/>
          </a:prstGeom>
          <a:noFill/>
        </p:spPr>
        <p:txBody>
          <a:bodyPr wrap="none" rtlCol="0">
            <a:spAutoFit/>
          </a:bodyPr>
          <a:lstStyle/>
          <a:p>
            <a:r>
              <a:rPr lang="fr-FR" sz="2400" b="1" dirty="0" smtClean="0">
                <a:latin typeface="Menlo" charset="0"/>
                <a:ea typeface="Menlo" charset="0"/>
                <a:cs typeface="Menlo" charset="0"/>
              </a:rPr>
              <a:t>Quel apport à la sociologie ?</a:t>
            </a:r>
            <a:endParaRPr lang="fr-FR" sz="2400" b="1" dirty="0">
              <a:latin typeface="Menlo" charset="0"/>
              <a:ea typeface="Menlo" charset="0"/>
              <a:cs typeface="Menlo" charset="0"/>
            </a:endParaRPr>
          </a:p>
        </p:txBody>
      </p:sp>
    </p:spTree>
    <p:extLst>
      <p:ext uri="{BB962C8B-B14F-4D97-AF65-F5344CB8AC3E}">
        <p14:creationId xmlns:p14="http://schemas.microsoft.com/office/powerpoint/2010/main" val="1304844602"/>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2187</TotalTime>
  <Words>694</Words>
  <Application>Microsoft Macintosh PowerPoint</Application>
  <PresentationFormat>Grand écran</PresentationFormat>
  <Paragraphs>132</Paragraphs>
  <Slides>35</Slides>
  <Notes>14</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35</vt:i4>
      </vt:variant>
    </vt:vector>
  </HeadingPairs>
  <TitlesOfParts>
    <vt:vector size="43" baseType="lpstr">
      <vt:lpstr>Calibri</vt:lpstr>
      <vt:lpstr>Calibri Light</vt:lpstr>
      <vt:lpstr>Helvetica Neue Medium</vt:lpstr>
      <vt:lpstr>Menlo</vt:lpstr>
      <vt:lpstr>Times New Roman</vt:lpstr>
      <vt:lpstr>Wingdings</vt:lpstr>
      <vt:lpstr>Arial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Microsoft Office User</cp:lastModifiedBy>
  <cp:revision>277</cp:revision>
  <dcterms:created xsi:type="dcterms:W3CDTF">2019-11-12T13:36:17Z</dcterms:created>
  <dcterms:modified xsi:type="dcterms:W3CDTF">2020-10-15T14:53:02Z</dcterms:modified>
</cp:coreProperties>
</file>