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Image 33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Image 34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" name="Image 69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Image 70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800" spc="-1">
                <a:latin typeface="Calibri"/>
              </a:rPr>
              <a:t>Cliquez pour éditer le format du plan de texte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2800" spc="-1">
                <a:latin typeface="Calibri"/>
              </a:rPr>
              <a:t>Second niveau de plan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800" spc="-1">
                <a:latin typeface="Calibri"/>
              </a:rPr>
              <a:t>Troisième niveau de plan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2800" spc="-1">
                <a:latin typeface="Calibri"/>
              </a:rPr>
              <a:t>Quatrième niveau de plan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800" spc="-1">
                <a:latin typeface="Calibri"/>
              </a:rPr>
              <a:t>Cinquième niveau de plan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800" spc="-1">
                <a:latin typeface="Calibri"/>
              </a:rPr>
              <a:t>Sixième niveau de plan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800" spc="-1">
                <a:latin typeface="Calibri"/>
              </a:rPr>
              <a:t>Septième niveau de plan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800" spc="-1"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800" spc="-1">
                <a:latin typeface="Arial"/>
              </a:rPr>
              <a:t>Cliquez pour éditer le format du plan de texte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2000" spc="-1">
                <a:latin typeface="Arial"/>
              </a:rPr>
              <a:t>Second niveau de plan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spc="-1">
                <a:latin typeface="Arial"/>
              </a:rPr>
              <a:t>Troisième niveau de plan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spc="-1">
                <a:latin typeface="Arial"/>
              </a:rPr>
              <a:t>Quatrième niveau de plan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spc="-1">
                <a:latin typeface="Arial"/>
              </a:rPr>
              <a:t>Cinquième niveau de plan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spc="-1">
                <a:latin typeface="Arial"/>
              </a:rPr>
              <a:t>Sixième niveau de plan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spc="-1">
                <a:latin typeface="Arial"/>
              </a:rPr>
              <a:t>Septième niveau de plan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6014520" y="3650760"/>
            <a:ext cx="3250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 </a:t>
            </a:r>
            <a:endParaRPr/>
          </a:p>
        </p:txBody>
      </p:sp>
      <p:pic>
        <p:nvPicPr>
          <p:cNvPr id="73" name="Google Shape;456;p79"/>
          <p:cNvPicPr/>
          <p:nvPr/>
        </p:nvPicPr>
        <p:blipFill>
          <a:blip r:embed="rId2"/>
          <a:stretch/>
        </p:blipFill>
        <p:spPr>
          <a:xfrm>
            <a:off x="444600" y="240840"/>
            <a:ext cx="1280520" cy="250200"/>
          </a:xfrm>
          <a:prstGeom prst="rect">
            <a:avLst/>
          </a:prstGeom>
          <a:ln>
            <a:noFill/>
          </a:ln>
        </p:spPr>
      </p:pic>
      <p:sp>
        <p:nvSpPr>
          <p:cNvPr id="74" name="CustomShape 2"/>
          <p:cNvSpPr/>
          <p:nvPr/>
        </p:nvSpPr>
        <p:spPr>
          <a:xfrm>
            <a:off x="1230840" y="2127240"/>
            <a:ext cx="9892080" cy="338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Les enjeux de l’exploration :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Métiers, compétences et organisation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Sylvain Parasie &amp; Benjamin Ooghe-Tabanou</a:t>
            </a:r>
            <a:endParaRPr/>
          </a:p>
        </p:txBody>
      </p:sp>
      <p:pic>
        <p:nvPicPr>
          <p:cNvPr id="75" name="Image 6"/>
          <p:cNvPicPr/>
          <p:nvPr/>
        </p:nvPicPr>
        <p:blipFill>
          <a:blip r:embed="rId3"/>
          <a:stretch/>
        </p:blipFill>
        <p:spPr>
          <a:xfrm>
            <a:off x="9283680" y="77760"/>
            <a:ext cx="2807640" cy="1033560"/>
          </a:xfrm>
          <a:prstGeom prst="rect">
            <a:avLst/>
          </a:prstGeom>
          <a:ln>
            <a:noFill/>
          </a:ln>
        </p:spPr>
      </p:pic>
      <p:sp>
        <p:nvSpPr>
          <p:cNvPr id="76" name="CustomShape 3"/>
          <p:cNvSpPr/>
          <p:nvPr/>
        </p:nvSpPr>
        <p:spPr>
          <a:xfrm>
            <a:off x="1368720" y="492120"/>
            <a:ext cx="36734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Ecole Thématique EXPLO-SHS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0" y="5239080"/>
            <a:ext cx="12191040" cy="16120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CustomShape 2"/>
          <p:cNvSpPr/>
          <p:nvPr/>
        </p:nvSpPr>
        <p:spPr>
          <a:xfrm>
            <a:off x="669960" y="5729040"/>
            <a:ext cx="739332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Des séminaires de recherches spécifiques</a:t>
            </a:r>
            <a:endParaRPr/>
          </a:p>
        </p:txBody>
      </p:sp>
      <p:pic>
        <p:nvPicPr>
          <p:cNvPr id="124" name="Image 7"/>
          <p:cNvPicPr/>
          <p:nvPr/>
        </p:nvPicPr>
        <p:blipFill>
          <a:blip r:embed="rId2"/>
          <a:srcRect t="20199" b="3410"/>
          <a:stretch/>
        </p:blipFill>
        <p:spPr>
          <a:xfrm>
            <a:off x="0" y="0"/>
            <a:ext cx="9142920" cy="5238000"/>
          </a:xfrm>
          <a:prstGeom prst="rect">
            <a:avLst/>
          </a:prstGeom>
          <a:ln>
            <a:noFill/>
          </a:ln>
        </p:spPr>
      </p:pic>
      <p:sp>
        <p:nvSpPr>
          <p:cNvPr id="125" name="CustomShape 3"/>
          <p:cNvSpPr/>
          <p:nvPr/>
        </p:nvSpPr>
        <p:spPr>
          <a:xfrm>
            <a:off x="9341280" y="1342080"/>
            <a:ext cx="2652480" cy="222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Les enjeux techniques, méthodologiques et cognitifs sont discutés dans le même cadre et de façon symétrique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0" y="5239080"/>
            <a:ext cx="12191040" cy="16120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2"/>
          <p:cNvSpPr/>
          <p:nvPr/>
        </p:nvSpPr>
        <p:spPr>
          <a:xfrm>
            <a:off x="555840" y="5729040"/>
            <a:ext cx="204300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Conclusion</a:t>
            </a:r>
            <a:endParaRPr/>
          </a:p>
        </p:txBody>
      </p:sp>
      <p:sp>
        <p:nvSpPr>
          <p:cNvPr id="128" name="CustomShape 3"/>
          <p:cNvSpPr/>
          <p:nvPr/>
        </p:nvSpPr>
        <p:spPr>
          <a:xfrm>
            <a:off x="555840" y="1629000"/>
            <a:ext cx="6363720" cy="130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Font typeface="Arial"/>
              <a:buChar char="•"/>
            </a:pP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Lutter contre une division du travail trop faible et trop poussée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343080" indent="-342000">
              <a:lnSpc>
                <a:spcPct val="100000"/>
              </a:lnSpc>
              <a:buFont typeface="Arial"/>
              <a:buChar char="•"/>
            </a:pP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Valoriser et défendre les compétences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0" y="5239080"/>
            <a:ext cx="12191040" cy="16120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8" name="CustomShape 2"/>
          <p:cNvSpPr/>
          <p:nvPr/>
        </p:nvSpPr>
        <p:spPr>
          <a:xfrm>
            <a:off x="1144800" y="5706720"/>
            <a:ext cx="790416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Comment organiser le travail d’exploration ?</a:t>
            </a:r>
            <a:endParaRPr/>
          </a:p>
        </p:txBody>
      </p:sp>
      <p:pic>
        <p:nvPicPr>
          <p:cNvPr id="79" name="Image 7"/>
          <p:cNvPicPr/>
          <p:nvPr/>
        </p:nvPicPr>
        <p:blipFill>
          <a:blip r:embed="rId2"/>
          <a:srcRect t="20664" b="35372"/>
          <a:stretch/>
        </p:blipFill>
        <p:spPr>
          <a:xfrm>
            <a:off x="0" y="-197280"/>
            <a:ext cx="12191040" cy="543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0" y="5239080"/>
            <a:ext cx="12191040" cy="16120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" name="CustomShape 2"/>
          <p:cNvSpPr/>
          <p:nvPr/>
        </p:nvSpPr>
        <p:spPr>
          <a:xfrm>
            <a:off x="1099800" y="5706720"/>
            <a:ext cx="427536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Un laboratoire singulier</a:t>
            </a:r>
            <a:endParaRPr/>
          </a:p>
        </p:txBody>
      </p:sp>
      <p:pic>
        <p:nvPicPr>
          <p:cNvPr id="82" name="Image 4"/>
          <p:cNvPicPr/>
          <p:nvPr/>
        </p:nvPicPr>
        <p:blipFill>
          <a:blip r:embed="rId2"/>
          <a:stretch/>
        </p:blipFill>
        <p:spPr>
          <a:xfrm>
            <a:off x="9263880" y="203400"/>
            <a:ext cx="2807640" cy="1033560"/>
          </a:xfrm>
          <a:prstGeom prst="rect">
            <a:avLst/>
          </a:prstGeom>
          <a:ln>
            <a:noFill/>
          </a:ln>
        </p:spPr>
      </p:pic>
      <p:sp>
        <p:nvSpPr>
          <p:cNvPr id="83" name="CustomShape 3"/>
          <p:cNvSpPr/>
          <p:nvPr/>
        </p:nvSpPr>
        <p:spPr>
          <a:xfrm>
            <a:off x="9661680" y="2171880"/>
            <a:ext cx="1701360" cy="161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3 pôles: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Sociologues</a:t>
            </a:r>
            <a:endParaRPr/>
          </a:p>
          <a:p>
            <a:pPr>
              <a:lnSpc>
                <a:spcPct val="100000"/>
              </a:lnSpc>
            </a:pP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Ingénieurs</a:t>
            </a:r>
            <a:endParaRPr/>
          </a:p>
          <a:p>
            <a:pPr>
              <a:lnSpc>
                <a:spcPct val="100000"/>
              </a:lnSpc>
            </a:pP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Designers</a:t>
            </a:r>
            <a:endParaRPr/>
          </a:p>
        </p:txBody>
      </p:sp>
      <p:pic>
        <p:nvPicPr>
          <p:cNvPr id="84" name="Image 84"/>
          <p:cNvPicPr/>
          <p:nvPr/>
        </p:nvPicPr>
        <p:blipFill>
          <a:blip r:embed="rId3"/>
          <a:stretch/>
        </p:blipFill>
        <p:spPr>
          <a:xfrm>
            <a:off x="900000" y="206280"/>
            <a:ext cx="6911640" cy="4909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0" y="5239080"/>
            <a:ext cx="12191040" cy="16120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CustomShape 2"/>
          <p:cNvSpPr/>
          <p:nvPr/>
        </p:nvSpPr>
        <p:spPr>
          <a:xfrm>
            <a:off x="610770" y="5764500"/>
            <a:ext cx="1006056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Jusqu’où doit aller la division du travail sur les données ?</a:t>
            </a:r>
            <a:endParaRPr dirty="0"/>
          </a:p>
        </p:txBody>
      </p:sp>
      <p:sp>
        <p:nvSpPr>
          <p:cNvPr id="87" name="CustomShape 3"/>
          <p:cNvSpPr/>
          <p:nvPr/>
        </p:nvSpPr>
        <p:spPr>
          <a:xfrm>
            <a:off x="2160360" y="4049640"/>
            <a:ext cx="78699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tx1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CustomShape 4"/>
          <p:cNvSpPr/>
          <p:nvPr/>
        </p:nvSpPr>
        <p:spPr>
          <a:xfrm>
            <a:off x="9236160" y="4293360"/>
            <a:ext cx="5202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+</a:t>
            </a:r>
            <a:endParaRPr/>
          </a:p>
        </p:txBody>
      </p:sp>
      <p:sp>
        <p:nvSpPr>
          <p:cNvPr id="89" name="CustomShape 5"/>
          <p:cNvSpPr/>
          <p:nvPr/>
        </p:nvSpPr>
        <p:spPr>
          <a:xfrm>
            <a:off x="4646160" y="4401360"/>
            <a:ext cx="22528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Division du travail</a:t>
            </a:r>
            <a:endParaRPr/>
          </a:p>
        </p:txBody>
      </p:sp>
      <p:pic>
        <p:nvPicPr>
          <p:cNvPr id="90" name="Image 12"/>
          <p:cNvPicPr/>
          <p:nvPr/>
        </p:nvPicPr>
        <p:blipFill>
          <a:blip r:embed="rId2"/>
          <a:stretch/>
        </p:blipFill>
        <p:spPr>
          <a:xfrm>
            <a:off x="0" y="615960"/>
            <a:ext cx="4869000" cy="3237120"/>
          </a:xfrm>
          <a:prstGeom prst="rect">
            <a:avLst/>
          </a:prstGeom>
          <a:ln>
            <a:noFill/>
          </a:ln>
        </p:spPr>
      </p:pic>
      <p:sp>
        <p:nvSpPr>
          <p:cNvPr id="91" name="CustomShape 6"/>
          <p:cNvSpPr/>
          <p:nvPr/>
        </p:nvSpPr>
        <p:spPr>
          <a:xfrm>
            <a:off x="2265840" y="4226040"/>
            <a:ext cx="54576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-</a:t>
            </a:r>
            <a:endParaRPr/>
          </a:p>
        </p:txBody>
      </p:sp>
      <p:pic>
        <p:nvPicPr>
          <p:cNvPr id="92" name="Image 14"/>
          <p:cNvPicPr/>
          <p:nvPr/>
        </p:nvPicPr>
        <p:blipFill>
          <a:blip r:embed="rId3"/>
          <a:srcRect t="11938"/>
          <a:stretch/>
        </p:blipFill>
        <p:spPr>
          <a:xfrm>
            <a:off x="6368040" y="526680"/>
            <a:ext cx="5823000" cy="3082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0" y="5239080"/>
            <a:ext cx="12191040" cy="16120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CustomShape 2"/>
          <p:cNvSpPr/>
          <p:nvPr/>
        </p:nvSpPr>
        <p:spPr>
          <a:xfrm>
            <a:off x="666720" y="5729040"/>
            <a:ext cx="79574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L’exemple du « journalisme computationnel »</a:t>
            </a:r>
            <a:endParaRPr/>
          </a:p>
        </p:txBody>
      </p:sp>
      <p:sp>
        <p:nvSpPr>
          <p:cNvPr id="95" name="CustomShape 3"/>
          <p:cNvSpPr/>
          <p:nvPr/>
        </p:nvSpPr>
        <p:spPr>
          <a:xfrm>
            <a:off x="968040" y="981360"/>
            <a:ext cx="6220440" cy="338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“We have to really kind of do this in a back and forth kind of way. It can’t be done in this engineering style in which you say Step 1 is this, Step 2 is this, Step 3 is this, Step 4 we’re done. Right. There’s revisions, there’s changes, there’s reporting. You might even change your entire thing at the end because you have some new pieces of information.”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Agustin Armendariz, data analyst &amp; reporter</a:t>
            </a:r>
            <a:endParaRPr/>
          </a:p>
        </p:txBody>
      </p:sp>
      <p:pic>
        <p:nvPicPr>
          <p:cNvPr id="96" name="Image 3"/>
          <p:cNvPicPr/>
          <p:nvPr/>
        </p:nvPicPr>
        <p:blipFill>
          <a:blip r:embed="rId2"/>
          <a:stretch/>
        </p:blipFill>
        <p:spPr>
          <a:xfrm>
            <a:off x="7840080" y="739800"/>
            <a:ext cx="3793680" cy="3793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0" y="5239080"/>
            <a:ext cx="12191040" cy="16120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CustomShape 2"/>
          <p:cNvSpPr/>
          <p:nvPr/>
        </p:nvSpPr>
        <p:spPr>
          <a:xfrm>
            <a:off x="599040" y="5726880"/>
            <a:ext cx="1006056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Jusqu’où doit aller la division du travail sur les données ?</a:t>
            </a:r>
            <a:endParaRPr/>
          </a:p>
        </p:txBody>
      </p:sp>
      <p:sp>
        <p:nvSpPr>
          <p:cNvPr id="99" name="CustomShape 3"/>
          <p:cNvSpPr/>
          <p:nvPr/>
        </p:nvSpPr>
        <p:spPr>
          <a:xfrm>
            <a:off x="2017080" y="4245480"/>
            <a:ext cx="78699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tx1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CustomShape 4"/>
          <p:cNvSpPr/>
          <p:nvPr/>
        </p:nvSpPr>
        <p:spPr>
          <a:xfrm>
            <a:off x="4502880" y="4597200"/>
            <a:ext cx="22528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Division du travail</a:t>
            </a:r>
            <a:endParaRPr/>
          </a:p>
        </p:txBody>
      </p:sp>
      <p:pic>
        <p:nvPicPr>
          <p:cNvPr id="101" name="Image 12"/>
          <p:cNvPicPr/>
          <p:nvPr/>
        </p:nvPicPr>
        <p:blipFill>
          <a:blip r:embed="rId2"/>
          <a:stretch/>
        </p:blipFill>
        <p:spPr>
          <a:xfrm>
            <a:off x="0" y="615960"/>
            <a:ext cx="4869000" cy="3237120"/>
          </a:xfrm>
          <a:prstGeom prst="rect">
            <a:avLst/>
          </a:prstGeom>
          <a:ln>
            <a:noFill/>
          </a:ln>
        </p:spPr>
      </p:pic>
      <p:sp>
        <p:nvSpPr>
          <p:cNvPr id="102" name="CustomShape 5"/>
          <p:cNvSpPr/>
          <p:nvPr/>
        </p:nvSpPr>
        <p:spPr>
          <a:xfrm>
            <a:off x="2122200" y="4421880"/>
            <a:ext cx="54576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-</a:t>
            </a:r>
            <a:endParaRPr/>
          </a:p>
        </p:txBody>
      </p:sp>
      <p:sp>
        <p:nvSpPr>
          <p:cNvPr id="103" name="CustomShape 6"/>
          <p:cNvSpPr/>
          <p:nvPr/>
        </p:nvSpPr>
        <p:spPr>
          <a:xfrm>
            <a:off x="6245640" y="615960"/>
            <a:ext cx="4966560" cy="310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Le chercheur code, développe et analyse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Avantages :</a:t>
            </a:r>
            <a:endParaRPr/>
          </a:p>
          <a:p>
            <a:pPr marL="285840" indent="-284760">
              <a:lnSpc>
                <a:spcPct val="100000"/>
              </a:lnSpc>
              <a:buFont typeface="Arial"/>
              <a:buChar char="•"/>
            </a:pPr>
            <a:r>
              <a:rPr lang="fr-F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En prise sur les questions de recherche</a:t>
            </a:r>
            <a:endParaRPr/>
          </a:p>
          <a:p>
            <a:pPr marL="285840" indent="-284760">
              <a:lnSpc>
                <a:spcPct val="100000"/>
              </a:lnSpc>
              <a:buFont typeface="Arial"/>
              <a:buChar char="•"/>
            </a:pPr>
            <a:r>
              <a:rPr lang="fr-F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Souplesse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Inconvénients :</a:t>
            </a:r>
            <a:endParaRPr/>
          </a:p>
          <a:p>
            <a:pPr marL="285840" indent="-284760">
              <a:lnSpc>
                <a:spcPct val="100000"/>
              </a:lnSpc>
              <a:buFont typeface="Arial"/>
              <a:buChar char="•"/>
            </a:pPr>
            <a:r>
              <a:rPr lang="fr-F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Très exigeant</a:t>
            </a:r>
            <a:endParaRPr/>
          </a:p>
          <a:p>
            <a:pPr marL="285840" indent="-284760">
              <a:lnSpc>
                <a:spcPct val="100000"/>
              </a:lnSpc>
              <a:buFont typeface="Arial"/>
              <a:buChar char="•"/>
            </a:pPr>
            <a:r>
              <a:rPr lang="fr-F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Pas de généricité</a:t>
            </a:r>
            <a:endParaRPr/>
          </a:p>
          <a:p>
            <a:pPr marL="285840" indent="-284760">
              <a:lnSpc>
                <a:spcPct val="100000"/>
              </a:lnSpc>
              <a:buFont typeface="Arial"/>
              <a:buChar char="•"/>
            </a:pPr>
            <a:r>
              <a:rPr lang="fr-F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Opacité</a:t>
            </a:r>
            <a:endParaRPr/>
          </a:p>
          <a:p>
            <a:pPr marL="285840" indent="-284760">
              <a:lnSpc>
                <a:spcPct val="100000"/>
              </a:lnSpc>
              <a:buFont typeface="Arial"/>
              <a:buChar char="•"/>
            </a:pPr>
            <a:r>
              <a:rPr lang="fr-F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Peu de contrôle sur les résultats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age 14"/>
          <p:cNvPicPr/>
          <p:nvPr/>
        </p:nvPicPr>
        <p:blipFill>
          <a:blip r:embed="rId2"/>
          <a:srcRect t="11938"/>
          <a:stretch/>
        </p:blipFill>
        <p:spPr>
          <a:xfrm>
            <a:off x="6368040" y="526680"/>
            <a:ext cx="5823000" cy="3082320"/>
          </a:xfrm>
          <a:prstGeom prst="rect">
            <a:avLst/>
          </a:prstGeom>
          <a:ln>
            <a:noFill/>
          </a:ln>
        </p:spPr>
      </p:pic>
      <p:sp>
        <p:nvSpPr>
          <p:cNvPr id="105" name="CustomShape 1"/>
          <p:cNvSpPr/>
          <p:nvPr/>
        </p:nvSpPr>
        <p:spPr>
          <a:xfrm>
            <a:off x="720" y="5239080"/>
            <a:ext cx="12191040" cy="16120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CustomShape 2"/>
          <p:cNvSpPr/>
          <p:nvPr/>
        </p:nvSpPr>
        <p:spPr>
          <a:xfrm>
            <a:off x="724320" y="5756760"/>
            <a:ext cx="1006056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Jusqu’où doit aller la division du travail sur les données ?</a:t>
            </a:r>
            <a:endParaRPr/>
          </a:p>
        </p:txBody>
      </p:sp>
      <p:sp>
        <p:nvSpPr>
          <p:cNvPr id="107" name="CustomShape 3"/>
          <p:cNvSpPr/>
          <p:nvPr/>
        </p:nvSpPr>
        <p:spPr>
          <a:xfrm>
            <a:off x="2160720" y="4424040"/>
            <a:ext cx="78699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tx1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CustomShape 4"/>
          <p:cNvSpPr/>
          <p:nvPr/>
        </p:nvSpPr>
        <p:spPr>
          <a:xfrm>
            <a:off x="9218160" y="4528440"/>
            <a:ext cx="5202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+</a:t>
            </a:r>
            <a:endParaRPr/>
          </a:p>
        </p:txBody>
      </p:sp>
      <p:sp>
        <p:nvSpPr>
          <p:cNvPr id="109" name="CustomShape 5"/>
          <p:cNvSpPr/>
          <p:nvPr/>
        </p:nvSpPr>
        <p:spPr>
          <a:xfrm>
            <a:off x="4628160" y="4636080"/>
            <a:ext cx="22528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Division du travail</a:t>
            </a:r>
            <a:endParaRPr/>
          </a:p>
        </p:txBody>
      </p:sp>
      <p:sp>
        <p:nvSpPr>
          <p:cNvPr id="110" name="CustomShape 6"/>
          <p:cNvSpPr/>
          <p:nvPr/>
        </p:nvSpPr>
        <p:spPr>
          <a:xfrm>
            <a:off x="456120" y="799920"/>
            <a:ext cx="7057800" cy="310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Les tâches sont réparties dans le collectif de recherche (collecte, analyse, visualisation, etc.)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Avantages :</a:t>
            </a:r>
            <a:endParaRPr/>
          </a:p>
          <a:p>
            <a:pPr marL="285840" indent="-284760">
              <a:lnSpc>
                <a:spcPct val="100000"/>
              </a:lnSpc>
              <a:buFont typeface="Arial"/>
              <a:buChar char="•"/>
            </a:pPr>
            <a:r>
              <a:rPr lang="fr-F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Développement d’outils génériques</a:t>
            </a:r>
            <a:endParaRPr/>
          </a:p>
          <a:p>
            <a:pPr marL="285840" indent="-284760">
              <a:lnSpc>
                <a:spcPct val="100000"/>
              </a:lnSpc>
              <a:buFont typeface="Arial"/>
              <a:buChar char="•"/>
            </a:pPr>
            <a:r>
              <a:rPr lang="fr-F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Une recherche documentée et reproductible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Problèmes :</a:t>
            </a:r>
            <a:endParaRPr/>
          </a:p>
          <a:p>
            <a:pPr marL="285840" indent="-284760">
              <a:lnSpc>
                <a:spcPct val="100000"/>
              </a:lnSpc>
              <a:buFont typeface="Arial"/>
              <a:buChar char="•"/>
            </a:pPr>
            <a:r>
              <a:rPr lang="fr-F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Fonctionnement en silo ou risque de « réunionïte »</a:t>
            </a:r>
            <a:endParaRPr/>
          </a:p>
          <a:p>
            <a:pPr marL="285840" indent="-284760">
              <a:lnSpc>
                <a:spcPct val="100000"/>
              </a:lnSpc>
              <a:buFont typeface="Arial"/>
              <a:buChar char="•"/>
            </a:pPr>
            <a:r>
              <a:rPr lang="fr-F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Manque d’imagination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0" y="5239080"/>
            <a:ext cx="12191040" cy="16120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CustomShape 2"/>
          <p:cNvSpPr/>
          <p:nvPr/>
        </p:nvSpPr>
        <p:spPr>
          <a:xfrm>
            <a:off x="669600" y="5729040"/>
            <a:ext cx="497628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« Ingénieurs de recherche »</a:t>
            </a:r>
            <a:endParaRPr/>
          </a:p>
        </p:txBody>
      </p:sp>
      <p:sp>
        <p:nvSpPr>
          <p:cNvPr id="113" name="CustomShape 3"/>
          <p:cNvSpPr/>
          <p:nvPr/>
        </p:nvSpPr>
        <p:spPr>
          <a:xfrm>
            <a:off x="767880" y="608400"/>
            <a:ext cx="369576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Le chercheur vient avec une question ou un objet</a:t>
            </a:r>
            <a:endParaRPr/>
          </a:p>
        </p:txBody>
      </p:sp>
      <p:sp>
        <p:nvSpPr>
          <p:cNvPr id="114" name="CustomShape 4"/>
          <p:cNvSpPr/>
          <p:nvPr/>
        </p:nvSpPr>
        <p:spPr>
          <a:xfrm>
            <a:off x="764640" y="3193560"/>
            <a:ext cx="408996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Un dialogue s’instaure autour de ce qui est possible et imaginable techniquement</a:t>
            </a:r>
            <a:endParaRPr/>
          </a:p>
        </p:txBody>
      </p:sp>
      <p:sp>
        <p:nvSpPr>
          <p:cNvPr id="115" name="CustomShape 5"/>
          <p:cNvSpPr/>
          <p:nvPr/>
        </p:nvSpPr>
        <p:spPr>
          <a:xfrm flipH="1">
            <a:off x="2110320" y="1744920"/>
            <a:ext cx="360" cy="729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tx1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CustomShape 6"/>
          <p:cNvSpPr/>
          <p:nvPr/>
        </p:nvSpPr>
        <p:spPr>
          <a:xfrm flipV="1">
            <a:off x="2820600" y="1743480"/>
            <a:ext cx="7920" cy="729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tx1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" name="CustomShape 7"/>
          <p:cNvSpPr/>
          <p:nvPr/>
        </p:nvSpPr>
        <p:spPr>
          <a:xfrm>
            <a:off x="6932880" y="1371240"/>
            <a:ext cx="4196880" cy="146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85840" indent="-284760">
              <a:lnSpc>
                <a:spcPct val="100000"/>
              </a:lnSpc>
              <a:buFont typeface="Arial"/>
              <a:buChar char="•"/>
            </a:pPr>
            <a:r>
              <a:rPr lang="fr-F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Échanges ponctuels et informels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285840" indent="-284760">
              <a:lnSpc>
                <a:spcPct val="100000"/>
              </a:lnSpc>
              <a:buFont typeface="Arial"/>
              <a:buChar char="•"/>
            </a:pPr>
            <a:r>
              <a:rPr lang="fr-F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Ateliers de méthodes (METAT)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285840" indent="-284760">
              <a:lnSpc>
                <a:spcPct val="100000"/>
              </a:lnSpc>
              <a:buFont typeface="Arial"/>
              <a:buChar char="•"/>
            </a:pPr>
            <a:r>
              <a:rPr lang="fr-F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Accompagnement de projets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0" y="5239080"/>
            <a:ext cx="12191040" cy="16120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CustomShape 2"/>
          <p:cNvSpPr/>
          <p:nvPr/>
        </p:nvSpPr>
        <p:spPr>
          <a:xfrm>
            <a:off x="669600" y="5729040"/>
            <a:ext cx="497628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nlo"/>
                <a:ea typeface="Menlo"/>
              </a:rPr>
              <a:t>Un travail collaboratif itératif</a:t>
            </a:r>
            <a:endParaRPr/>
          </a:p>
        </p:txBody>
      </p:sp>
      <p:pic>
        <p:nvPicPr>
          <p:cNvPr id="120" name="Image 114"/>
          <p:cNvPicPr/>
          <p:nvPr/>
        </p:nvPicPr>
        <p:blipFill>
          <a:blip r:embed="rId2"/>
          <a:srcRect l="51750"/>
          <a:stretch/>
        </p:blipFill>
        <p:spPr>
          <a:xfrm>
            <a:off x="6791400" y="-136800"/>
            <a:ext cx="3751200" cy="5338440"/>
          </a:xfrm>
          <a:prstGeom prst="rect">
            <a:avLst/>
          </a:prstGeom>
          <a:ln>
            <a:noFill/>
          </a:ln>
        </p:spPr>
      </p:pic>
      <p:pic>
        <p:nvPicPr>
          <p:cNvPr id="121" name="Image 120"/>
          <p:cNvPicPr/>
          <p:nvPr/>
        </p:nvPicPr>
        <p:blipFill>
          <a:blip r:embed="rId3"/>
          <a:stretch/>
        </p:blipFill>
        <p:spPr>
          <a:xfrm>
            <a:off x="1185120" y="2880"/>
            <a:ext cx="4853520" cy="5200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291</Words>
  <Application>Microsoft Macintosh PowerPoint</Application>
  <PresentationFormat>Grand écran</PresentationFormat>
  <Paragraphs>68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Calibri</vt:lpstr>
      <vt:lpstr>DejaVu Sans</vt:lpstr>
      <vt:lpstr>Menlo</vt:lpstr>
      <vt:lpstr>Symbol</vt:lpstr>
      <vt:lpstr>Wingdings</vt:lpstr>
      <vt:lpstr>Arial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64</cp:revision>
  <dcterms:created xsi:type="dcterms:W3CDTF">2020-10-15T08:17:06Z</dcterms:created>
  <dcterms:modified xsi:type="dcterms:W3CDTF">2020-10-16T08:12:40Z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15.0037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Grand écran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