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4"/>
  </p:notesMasterIdLst>
  <p:sldIdLst>
    <p:sldId id="256" r:id="rId2"/>
    <p:sldId id="277" r:id="rId3"/>
    <p:sldId id="258" r:id="rId4"/>
    <p:sldId id="257" r:id="rId5"/>
    <p:sldId id="260" r:id="rId6"/>
    <p:sldId id="261" r:id="rId7"/>
    <p:sldId id="278" r:id="rId8"/>
    <p:sldId id="264" r:id="rId9"/>
    <p:sldId id="267" r:id="rId10"/>
    <p:sldId id="265" r:id="rId11"/>
    <p:sldId id="262" r:id="rId12"/>
    <p:sldId id="269" r:id="rId13"/>
    <p:sldId id="270" r:id="rId14"/>
    <p:sldId id="271" r:id="rId15"/>
    <p:sldId id="272" r:id="rId16"/>
    <p:sldId id="273" r:id="rId17"/>
    <p:sldId id="266" r:id="rId18"/>
    <p:sldId id="279" r:id="rId19"/>
    <p:sldId id="298" r:id="rId20"/>
    <p:sldId id="274" r:id="rId21"/>
    <p:sldId id="275" r:id="rId22"/>
    <p:sldId id="281" r:id="rId23"/>
    <p:sldId id="287" r:id="rId24"/>
    <p:sldId id="276" r:id="rId25"/>
    <p:sldId id="268" r:id="rId26"/>
    <p:sldId id="280" r:id="rId27"/>
    <p:sldId id="285" r:id="rId28"/>
    <p:sldId id="286" r:id="rId29"/>
    <p:sldId id="289" r:id="rId30"/>
    <p:sldId id="288" r:id="rId31"/>
    <p:sldId id="290" r:id="rId32"/>
    <p:sldId id="291" r:id="rId33"/>
    <p:sldId id="295" r:id="rId34"/>
    <p:sldId id="292" r:id="rId35"/>
    <p:sldId id="296" r:id="rId36"/>
    <p:sldId id="297" r:id="rId37"/>
    <p:sldId id="299" r:id="rId38"/>
    <p:sldId id="301" r:id="rId39"/>
    <p:sldId id="300" r:id="rId40"/>
    <p:sldId id="302" r:id="rId41"/>
    <p:sldId id="304" r:id="rId42"/>
    <p:sldId id="303"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0F0"/>
    <a:srgbClr val="FFF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59"/>
    <p:restoredTop sz="78745"/>
  </p:normalViewPr>
  <p:slideViewPr>
    <p:cSldViewPr snapToGrid="0">
      <p:cViewPr varScale="1">
        <p:scale>
          <a:sx n="189" d="100"/>
          <a:sy n="189" d="100"/>
        </p:scale>
        <p:origin x="1208" y="176"/>
      </p:cViewPr>
      <p:guideLst>
        <p:guide orient="horz" pos="1620"/>
        <p:guide pos="2880"/>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Cross_Industry_Standard_Process_for_Data_Minin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owardsdatascience.com/hypothesis-testing-decoded-for-movers-and-shakers-bfc2bc34da4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174657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e26a4af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e26a4af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Elles sont partout ces données, semble-t-il – c’est ce qu’on peut lire ou entendre. </a:t>
            </a:r>
          </a:p>
          <a:p>
            <a:pPr marL="0" lvl="0" indent="0" algn="l" rtl="0">
              <a:spcBef>
                <a:spcPts val="0"/>
              </a:spcBef>
              <a:spcAft>
                <a:spcPts val="0"/>
              </a:spcAft>
              <a:buNone/>
            </a:pPr>
            <a:endParaRPr lang="fr-F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J’aime bien citer un propos de Jim Gray qui reste vrai malgré les années écoulées depuis son premier exposé: la “science des données” s’inscrit dans une réelle démarche scientifique qui se distingue des démarches qui l’ont précédée.</a:t>
            </a:r>
          </a:p>
          <a:p>
            <a:pPr marL="0" lvl="0" indent="0" algn="l" rtl="0">
              <a:spcBef>
                <a:spcPts val="0"/>
              </a:spcBef>
              <a:spcAft>
                <a:spcPts val="0"/>
              </a:spcAft>
              <a:buNone/>
            </a:pPr>
            <a:endParaRPr lang="fr-F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Après la démarche empirique de Galilée et la démarche analytique de Newton, depuis le développement des sciences computationnelles et de la simulation grande échelle portée par des calculateurs dont la puissance ne cessent de croître, nous avons désormais entrepris d’élaborer la démarche d’exploration de données que Gray nomme “</a:t>
            </a:r>
            <a:r>
              <a:rPr lang="fr-FR" sz="1100" b="0" i="0" u="sng" strike="noStrike" cap="none" dirty="0">
                <a:solidFill>
                  <a:srgbClr val="000000"/>
                </a:solidFill>
                <a:effectLst/>
                <a:latin typeface="Arial"/>
                <a:ea typeface="Arial"/>
                <a:cs typeface="Arial"/>
                <a:sym typeface="Arial"/>
              </a:rPr>
              <a:t>Data-Intensive Scientific </a:t>
            </a:r>
            <a:r>
              <a:rPr lang="fr-FR" sz="1100" b="0" i="0" u="sng" strike="noStrike" cap="none" dirty="0" err="1">
                <a:solidFill>
                  <a:srgbClr val="000000"/>
                </a:solidFill>
                <a:effectLst/>
                <a:latin typeface="Arial"/>
                <a:ea typeface="Arial"/>
                <a:cs typeface="Arial"/>
                <a:sym typeface="Arial"/>
              </a:rPr>
              <a:t>Discovery</a:t>
            </a:r>
            <a:r>
              <a:rPr lang="fr-FR" sz="1100" b="0" i="0" u="none" strike="noStrike" cap="none" dirty="0">
                <a:solidFill>
                  <a:srgbClr val="000000"/>
                </a:solidFill>
                <a:effectLst/>
                <a:latin typeface="Arial"/>
                <a:ea typeface="Arial"/>
                <a:cs typeface="Arial"/>
                <a:sym typeface="Arial"/>
              </a:rPr>
              <a:t>” (Gray 2007). </a:t>
            </a:r>
          </a:p>
          <a:p>
            <a:pPr marL="0" lvl="0" indent="0" algn="l" rtl="0">
              <a:spcBef>
                <a:spcPts val="0"/>
              </a:spcBef>
              <a:spcAft>
                <a:spcPts val="0"/>
              </a:spcAft>
              <a:buNone/>
            </a:pPr>
            <a:endParaRPr lang="fr-F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Celle où l’hypothèse est faite que les données capturent intrinsèquement la manifestation de lois que leur exploration nous permettrait de découvrir, et leur analyse de formuler.</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2662c82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2662c82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FR"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a0b3c27b5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a0b3c27b5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Cette démarche ne manque pas d’être critiquée, en ce qu’on lui fait porter certaines promesses qui sont vaines. Je vous renvoie à ce sujet aux intéressants et pertinents </a:t>
            </a:r>
            <a:r>
              <a:rPr lang="fr-FR" sz="1100" b="0" i="0" u="sng" strike="noStrike" cap="none" dirty="0">
                <a:solidFill>
                  <a:srgbClr val="000000"/>
                </a:solidFill>
                <a:effectLst/>
                <a:latin typeface="Arial"/>
                <a:ea typeface="Arial"/>
                <a:cs typeface="Arial"/>
                <a:sym typeface="Arial"/>
              </a:rPr>
              <a:t>exposés d’Etienne </a:t>
            </a:r>
            <a:r>
              <a:rPr lang="fr-FR" sz="1100" b="0" i="0" u="sng" strike="noStrike" cap="none" dirty="0" err="1">
                <a:solidFill>
                  <a:srgbClr val="000000"/>
                </a:solidFill>
                <a:effectLst/>
                <a:latin typeface="Arial"/>
                <a:ea typeface="Arial"/>
                <a:cs typeface="Arial"/>
                <a:sym typeface="Arial"/>
              </a:rPr>
              <a:t>Ollion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Ollion</a:t>
            </a:r>
            <a:r>
              <a:rPr lang="fr-FR" sz="1100" b="0" i="0" u="none" strike="noStrike" cap="none" dirty="0">
                <a:solidFill>
                  <a:srgbClr val="000000"/>
                </a:solidFill>
                <a:effectLst/>
                <a:latin typeface="Arial"/>
                <a:ea typeface="Arial"/>
                <a:cs typeface="Arial"/>
                <a:sym typeface="Arial"/>
              </a:rPr>
              <a:t> &amp; </a:t>
            </a:r>
            <a:r>
              <a:rPr lang="fr-FR" sz="1100" b="0" i="0" u="none" strike="noStrike" cap="none" dirty="0" err="1">
                <a:solidFill>
                  <a:srgbClr val="000000"/>
                </a:solidFill>
                <a:effectLst/>
                <a:latin typeface="Arial"/>
                <a:ea typeface="Arial"/>
                <a:cs typeface="Arial"/>
                <a:sym typeface="Arial"/>
              </a:rPr>
              <a:t>Boelaert</a:t>
            </a:r>
            <a:r>
              <a:rPr lang="fr-FR" sz="1100" b="0" i="0" u="none" strike="noStrike" cap="none" dirty="0">
                <a:solidFill>
                  <a:srgbClr val="000000"/>
                </a:solidFill>
                <a:effectLst/>
                <a:latin typeface="Arial"/>
                <a:ea typeface="Arial"/>
                <a:cs typeface="Arial"/>
                <a:sym typeface="Arial"/>
              </a:rPr>
              <a:t> 2015).</a:t>
            </a:r>
          </a:p>
          <a:p>
            <a:pPr marL="0" lvl="0" indent="0" algn="l" rtl="0">
              <a:spcBef>
                <a:spcPts val="0"/>
              </a:spcBef>
              <a:spcAft>
                <a:spcPts val="0"/>
              </a:spcAft>
              <a:buNone/>
            </a:pPr>
            <a:endParaRPr lang="fr-FR"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0b3c27b5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a0b3c27b5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fr-FR" sz="1100" b="0" i="0" u="none" strike="noStrike" cap="none" dirty="0">
                <a:solidFill>
                  <a:srgbClr val="000000"/>
                </a:solidFill>
                <a:effectLst/>
                <a:latin typeface="Arial"/>
                <a:ea typeface="Arial"/>
                <a:cs typeface="Arial"/>
                <a:sym typeface="Arial"/>
              </a:rPr>
              <a:t>Il y a en effet lieu d’avancer les yeux grands ouverts lorsqu’on avance sur ce terrain. Le danger est réel que le “pouvoir” bascule dans les mains de ceux qui maîtrisent l’outillage requis par les données, au point de voir des disciplines autres que les SHS s’aventurer à formuler des lois gouvernant les structures sociales – je vous renvoie ici aux travaux sur la “</a:t>
            </a:r>
            <a:r>
              <a:rPr lang="fr-FR" sz="1100" b="0" i="0" u="sng" strike="noStrike" cap="none" dirty="0">
                <a:solidFill>
                  <a:srgbClr val="000000"/>
                </a:solidFill>
                <a:effectLst/>
                <a:latin typeface="Arial"/>
                <a:ea typeface="Arial"/>
                <a:cs typeface="Arial"/>
                <a:sym typeface="Arial"/>
              </a:rPr>
              <a:t>Social </a:t>
            </a:r>
            <a:r>
              <a:rPr lang="fr-FR" sz="1100" b="0" i="0" u="sng" strike="noStrike" cap="none" dirty="0" err="1">
                <a:solidFill>
                  <a:srgbClr val="000000"/>
                </a:solidFill>
                <a:effectLst/>
                <a:latin typeface="Arial"/>
                <a:ea typeface="Arial"/>
                <a:cs typeface="Arial"/>
                <a:sym typeface="Arial"/>
              </a:rPr>
              <a:t>Physics</a:t>
            </a:r>
            <a:r>
              <a:rPr lang="fr-FR" sz="1100" b="0" i="0" u="none" strike="noStrike" cap="none" dirty="0">
                <a:solidFill>
                  <a:srgbClr val="000000"/>
                </a:solidFill>
                <a:effectLst/>
                <a:latin typeface="Arial"/>
                <a:ea typeface="Arial"/>
                <a:cs typeface="Arial"/>
                <a:sym typeface="Arial"/>
              </a:rPr>
              <a:t>” de (</a:t>
            </a:r>
            <a:r>
              <a:rPr lang="fr-FR" sz="1100" b="0" i="0" u="none" strike="noStrike" cap="none" dirty="0" err="1">
                <a:solidFill>
                  <a:srgbClr val="000000"/>
                </a:solidFill>
                <a:effectLst/>
                <a:latin typeface="Arial"/>
                <a:ea typeface="Arial"/>
                <a:cs typeface="Arial"/>
                <a:sym typeface="Arial"/>
              </a:rPr>
              <a:t>Pentland</a:t>
            </a:r>
            <a:r>
              <a:rPr lang="fr-FR" sz="1100" b="0" i="0" u="none" strike="noStrike" cap="none" dirty="0">
                <a:solidFill>
                  <a:srgbClr val="000000"/>
                </a:solidFill>
                <a:effectLst/>
                <a:latin typeface="Arial"/>
                <a:ea typeface="Arial"/>
                <a:cs typeface="Arial"/>
                <a:sym typeface="Arial"/>
              </a:rPr>
              <a:t> 2015).</a:t>
            </a:r>
          </a:p>
          <a:p>
            <a:pPr marL="158750" indent="0" rtl="0">
              <a:buNone/>
            </a:pPr>
            <a:endParaRPr lang="fr-FR" sz="1100" b="0" i="0" u="none" strike="noStrike" cap="none" dirty="0">
              <a:solidFill>
                <a:srgbClr val="000000"/>
              </a:solidFill>
              <a:effectLst/>
              <a:latin typeface="Arial"/>
              <a:ea typeface="Arial"/>
              <a:cs typeface="Arial"/>
              <a:sym typeface="Arial"/>
            </a:endParaRPr>
          </a:p>
          <a:p>
            <a:pPr marL="158750" indent="0" rtl="0">
              <a:buNone/>
            </a:pPr>
            <a:r>
              <a:rPr lang="fr-FR" sz="1100" b="0" i="0" u="none" strike="noStrike" cap="none" dirty="0">
                <a:solidFill>
                  <a:srgbClr val="000000"/>
                </a:solidFill>
                <a:effectLst/>
                <a:latin typeface="Arial"/>
                <a:ea typeface="Arial"/>
                <a:cs typeface="Arial"/>
                <a:sym typeface="Arial"/>
              </a:rPr>
              <a:t>La même vigilance s’impose avec l’IA et les promesses que beaucoup y voient – on y reviendra.</a:t>
            </a:r>
          </a:p>
          <a:p>
            <a:pPr marL="158750" indent="0">
              <a:buNone/>
            </a:pPr>
            <a:br>
              <a:rPr lang="fr-FR" dirty="0"/>
            </a:b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sz="1100" b="0" i="0" u="none" strike="noStrike" cap="none" dirty="0">
                <a:solidFill>
                  <a:srgbClr val="000000"/>
                </a:solidFill>
                <a:effectLst/>
                <a:latin typeface="Arial"/>
                <a:ea typeface="Arial"/>
                <a:cs typeface="Arial"/>
                <a:sym typeface="Arial"/>
              </a:rPr>
              <a:t>Au vu des propos introductifs précédents, on se trouve donc dans une situation où chercheurs en SHS et chercheurs en informatique font face à un ensemble de données.</a:t>
            </a:r>
          </a:p>
          <a:p>
            <a:pPr marL="158750" indent="0">
              <a:buNone/>
            </a:pPr>
            <a:endParaRPr lang="fr-FR" sz="1100" b="0" i="0" u="none" strike="noStrike" cap="none" dirty="0">
              <a:solidFill>
                <a:srgbClr val="000000"/>
              </a:solidFill>
              <a:effectLst/>
              <a:latin typeface="Arial"/>
              <a:ea typeface="Arial"/>
              <a:cs typeface="Arial"/>
              <a:sym typeface="Arial"/>
            </a:endParaRPr>
          </a:p>
          <a:p>
            <a:pPr marL="158750" indent="0">
              <a:buNone/>
            </a:pPr>
            <a:r>
              <a:rPr lang="fr-FR" sz="1100" b="0" i="0" u="none" strike="noStrike" cap="none" dirty="0">
                <a:solidFill>
                  <a:srgbClr val="000000"/>
                </a:solidFill>
                <a:effectLst/>
                <a:latin typeface="Arial"/>
                <a:ea typeface="Arial"/>
                <a:cs typeface="Arial"/>
                <a:sym typeface="Arial"/>
              </a:rPr>
              <a:t>Si la motivation, ou la raison qui explique la présence du chercheur en informatique est souvent qu’il a une maîtrise des méthodes et outils permettant de manipuler ou transformer les données,</a:t>
            </a:r>
          </a:p>
          <a:p>
            <a:pPr marL="158750" indent="0">
              <a:buNone/>
            </a:pPr>
            <a:endParaRPr lang="fr-FR" sz="1100" b="0" i="0" u="none" strike="noStrike" cap="none" dirty="0">
              <a:solidFill>
                <a:srgbClr val="000000"/>
              </a:solidFill>
              <a:effectLst/>
              <a:latin typeface="Arial"/>
              <a:ea typeface="Arial"/>
              <a:cs typeface="Arial"/>
              <a:sym typeface="Arial"/>
            </a:endParaRPr>
          </a:p>
          <a:p>
            <a:pPr marL="158750" indent="0">
              <a:buNone/>
            </a:pPr>
            <a:r>
              <a:rPr lang="fr-FR" sz="1100" b="0" i="0" u="none" strike="noStrike" cap="none" dirty="0">
                <a:solidFill>
                  <a:srgbClr val="000000"/>
                </a:solidFill>
                <a:effectLst/>
                <a:latin typeface="Arial"/>
                <a:ea typeface="Arial"/>
                <a:cs typeface="Arial"/>
                <a:sym typeface="Arial"/>
              </a:rPr>
              <a:t>la présence du chercheur SHS est souvent motivée par une quête de réponses à une question pour laquelle les données sont accessoires.</a:t>
            </a:r>
          </a:p>
          <a:p>
            <a:pPr marL="158750" indent="0">
              <a:buNone/>
            </a:pPr>
            <a:endParaRPr lang="fr-FR" sz="1100" b="0" i="0" u="none" strike="noStrike" cap="none" dirty="0">
              <a:solidFill>
                <a:srgbClr val="000000"/>
              </a:solidFill>
              <a:effectLst/>
              <a:latin typeface="Arial"/>
              <a:cs typeface="Arial"/>
              <a:sym typeface="Arial"/>
            </a:endParaRPr>
          </a:p>
          <a:p>
            <a:pPr marL="158750" indent="0">
              <a:buNone/>
            </a:pPr>
            <a:r>
              <a:rPr lang="fr-FR" sz="1100" b="0" i="0" u="none" strike="noStrike" cap="none" dirty="0">
                <a:solidFill>
                  <a:srgbClr val="000000"/>
                </a:solidFill>
                <a:effectLst/>
                <a:latin typeface="Arial"/>
                <a:cs typeface="Arial"/>
                <a:sym typeface="Arial"/>
              </a:rPr>
              <a:t>--</a:t>
            </a:r>
          </a:p>
          <a:p>
            <a:pPr marL="158750" indent="0">
              <a:buNone/>
            </a:pPr>
            <a:endParaRPr lang="fr-FR" sz="1100" b="0" i="0" u="none" strike="noStrike" cap="none" dirty="0">
              <a:solidFill>
                <a:srgbClr val="000000"/>
              </a:solidFill>
              <a:effectLst/>
              <a:latin typeface="Arial"/>
              <a:cs typeface="Arial"/>
              <a:sym typeface="Arial"/>
            </a:endParaRPr>
          </a:p>
          <a:p>
            <a:pPr marL="158750" indent="0">
              <a:buNone/>
            </a:pPr>
            <a:r>
              <a:rPr lang="fr-FR" sz="1100" b="0" i="0" u="none" strike="noStrike" cap="none" dirty="0">
                <a:solidFill>
                  <a:srgbClr val="000000"/>
                </a:solidFill>
                <a:effectLst/>
                <a:latin typeface="Arial"/>
                <a:ea typeface="Arial"/>
                <a:cs typeface="Arial"/>
                <a:sym typeface="Arial"/>
              </a:rPr>
              <a:t>Cela dit, dans la pratique, le contraste entre ces deux profils peut être plus nuancé, moins distinct, plutôt “hybride”. Il n’en demeure pas moins important de reconnaître ce caractère accessoire des données, et surtout de veiller à formuler le plus clairement possible la question à laquelle on tente de répondre à l’aide de ces données. Dans un cas, la question aura précédé la collecte des données, dans un autre cas, elle sera plus “prospective”.</a:t>
            </a:r>
            <a:endParaRPr lang="fr-FR" dirty="0"/>
          </a:p>
        </p:txBody>
      </p:sp>
    </p:spTree>
    <p:extLst>
      <p:ext uri="{BB962C8B-B14F-4D97-AF65-F5344CB8AC3E}">
        <p14:creationId xmlns:p14="http://schemas.microsoft.com/office/powerpoint/2010/main" val="249698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rtl="0">
              <a:buNone/>
            </a:pPr>
            <a:r>
              <a:rPr lang="fr-FR" sz="1100" b="0" i="0" u="none" strike="noStrike" cap="none" dirty="0">
                <a:solidFill>
                  <a:srgbClr val="000000"/>
                </a:solidFill>
                <a:effectLst/>
                <a:latin typeface="Arial"/>
                <a:ea typeface="Arial"/>
                <a:cs typeface="Arial"/>
                <a:sym typeface="Arial"/>
              </a:rPr>
              <a:t>On peut reconnaître là un élément des différentes méthodes tentant une formalisation du processus allant d’une question (ou d’un processus métier) à une approche exploitant les données pour y répondre – voir aussi (</a:t>
            </a:r>
            <a:r>
              <a:rPr lang="fr-FR" sz="1100" b="0" i="0" u="none" strike="noStrike" cap="none" dirty="0" err="1">
                <a:solidFill>
                  <a:srgbClr val="000000"/>
                </a:solidFill>
                <a:effectLst/>
                <a:latin typeface="Arial"/>
                <a:ea typeface="Arial"/>
                <a:cs typeface="Arial"/>
                <a:sym typeface="Arial"/>
              </a:rPr>
              <a:t>Munzner</a:t>
            </a:r>
            <a:r>
              <a:rPr lang="fr-FR" sz="1100" b="0" i="0" u="none" strike="noStrike" cap="none" dirty="0">
                <a:solidFill>
                  <a:srgbClr val="000000"/>
                </a:solidFill>
                <a:effectLst/>
                <a:latin typeface="Arial"/>
                <a:ea typeface="Arial"/>
                <a:cs typeface="Arial"/>
                <a:sym typeface="Arial"/>
              </a:rPr>
              <a:t> 2009) (Meyer et al. 2012) (</a:t>
            </a:r>
            <a:r>
              <a:rPr lang="fr-FR" sz="1100" b="0" i="0" u="none" strike="noStrike" cap="none" dirty="0" err="1">
                <a:solidFill>
                  <a:srgbClr val="000000"/>
                </a:solidFill>
                <a:effectLst/>
                <a:latin typeface="Arial"/>
                <a:ea typeface="Arial"/>
                <a:cs typeface="Arial"/>
                <a:sym typeface="Arial"/>
              </a:rPr>
              <a:t>Brehmer</a:t>
            </a:r>
            <a:r>
              <a:rPr lang="fr-FR" sz="1100" b="0" i="0" u="none" strike="noStrike" cap="none" dirty="0">
                <a:solidFill>
                  <a:srgbClr val="000000"/>
                </a:solidFill>
                <a:effectLst/>
                <a:latin typeface="Arial"/>
                <a:ea typeface="Arial"/>
                <a:cs typeface="Arial"/>
                <a:sym typeface="Arial"/>
              </a:rPr>
              <a:t> &amp; </a:t>
            </a:r>
            <a:r>
              <a:rPr lang="fr-FR" sz="1100" b="0" i="0" u="none" strike="noStrike" cap="none" dirty="0" err="1">
                <a:solidFill>
                  <a:srgbClr val="000000"/>
                </a:solidFill>
                <a:effectLst/>
                <a:latin typeface="Arial"/>
                <a:ea typeface="Arial"/>
                <a:cs typeface="Arial"/>
                <a:sym typeface="Arial"/>
              </a:rPr>
              <a:t>Munzner</a:t>
            </a:r>
            <a:r>
              <a:rPr lang="fr-FR" sz="1100" b="0" i="0" u="none" strike="noStrike" cap="none" dirty="0">
                <a:solidFill>
                  <a:srgbClr val="000000"/>
                </a:solidFill>
                <a:effectLst/>
                <a:latin typeface="Arial"/>
                <a:ea typeface="Arial"/>
                <a:cs typeface="Arial"/>
                <a:sym typeface="Arial"/>
              </a:rPr>
              <a:t> 2013). </a:t>
            </a:r>
            <a:r>
              <a:rPr lang="fr-FR" sz="1100" b="0" i="0" u="sng" strike="noStrike" cap="none" dirty="0">
                <a:solidFill>
                  <a:srgbClr val="000000"/>
                </a:solidFill>
                <a:effectLst/>
                <a:latin typeface="Arial"/>
                <a:ea typeface="Arial"/>
                <a:cs typeface="Arial"/>
                <a:sym typeface="Arial"/>
                <a:hlinkClick r:id="rId3"/>
              </a:rPr>
              <a:t>La méthode CRISP</a:t>
            </a:r>
            <a:r>
              <a:rPr lang="fr-FR" sz="1100" b="0" i="0" u="none" strike="noStrike" cap="none" dirty="0">
                <a:solidFill>
                  <a:srgbClr val="000000"/>
                </a:solidFill>
                <a:effectLst/>
                <a:latin typeface="Arial"/>
                <a:ea typeface="Arial"/>
                <a:cs typeface="Arial"/>
                <a:sym typeface="Arial"/>
              </a:rPr>
              <a:t> résumée par l’illustration de droite est une formalisation parmi d’autres de ce processus.</a:t>
            </a:r>
          </a:p>
          <a:p>
            <a:pPr marL="158750" indent="0" rtl="0">
              <a:buNone/>
            </a:pPr>
            <a:endParaRPr lang="fr-FR" b="0" dirty="0">
              <a:effectLst/>
            </a:endParaRPr>
          </a:p>
          <a:p>
            <a:pPr marL="158750" indent="0">
              <a:buNone/>
            </a:pPr>
            <a:r>
              <a:rPr lang="fr-FR" sz="1100" b="0" i="0" u="none" strike="noStrike" cap="none" dirty="0">
                <a:solidFill>
                  <a:srgbClr val="000000"/>
                </a:solidFill>
                <a:effectLst/>
                <a:latin typeface="Arial"/>
                <a:ea typeface="Arial"/>
                <a:cs typeface="Arial"/>
                <a:sym typeface="Arial"/>
              </a:rPr>
              <a:t>Ces méthodologies sont unanimes sur un point: le point de départ doit être une question clairement énoncée dans le contexte qui l’a fait naître, sans référence aux données. D’autres l’appellent “business </a:t>
            </a:r>
            <a:r>
              <a:rPr lang="fr-FR" sz="1100" b="0" i="0" u="none" strike="noStrike" cap="none" dirty="0" err="1">
                <a:solidFill>
                  <a:srgbClr val="000000"/>
                </a:solidFill>
                <a:effectLst/>
                <a:latin typeface="Arial"/>
                <a:ea typeface="Arial"/>
                <a:cs typeface="Arial"/>
                <a:sym typeface="Arial"/>
              </a:rPr>
              <a:t>understanding</a:t>
            </a:r>
            <a:r>
              <a:rPr lang="fr-FR" sz="1100" b="0" i="0" u="none" strike="noStrike" cap="none" dirty="0">
                <a:solidFill>
                  <a:srgbClr val="000000"/>
                </a:solidFill>
                <a:effectLst/>
                <a:latin typeface="Arial"/>
                <a:ea typeface="Arial"/>
                <a:cs typeface="Arial"/>
                <a:sym typeface="Arial"/>
              </a:rPr>
              <a:t>”, d’autres comme </a:t>
            </a:r>
            <a:r>
              <a:rPr lang="fr-FR" sz="1100" b="0" i="0" u="sng" strike="noStrike" cap="none" dirty="0">
                <a:solidFill>
                  <a:srgbClr val="000000"/>
                </a:solidFill>
                <a:effectLst/>
                <a:latin typeface="Arial"/>
                <a:ea typeface="Arial"/>
                <a:cs typeface="Arial"/>
                <a:sym typeface="Arial"/>
                <a:hlinkClick r:id="rId4"/>
              </a:rPr>
              <a:t>Cassie Kozyrkov poussent jusqu’à suggérer d’énoncer l’action à prendre</a:t>
            </a:r>
            <a:r>
              <a:rPr lang="fr-FR" sz="1100" b="0" i="0" u="none" strike="noStrike" cap="none" dirty="0">
                <a:solidFill>
                  <a:srgbClr val="000000"/>
                </a:solidFill>
                <a:effectLst/>
                <a:latin typeface="Arial"/>
                <a:ea typeface="Arial"/>
                <a:cs typeface="Arial"/>
                <a:sym typeface="Arial"/>
              </a:rPr>
              <a:t> dont on espère qu’elle sera confirmée par l’analyse des données. Le plus important à mon sens est que ces questions et/ou actions sont une base des plus utiles au travail pluridisciplinaire – cela inclut le cas où la question emporte la dimension informatique.</a:t>
            </a:r>
            <a:endParaRPr lang="fr-FR" dirty="0"/>
          </a:p>
        </p:txBody>
      </p:sp>
    </p:spTree>
    <p:extLst>
      <p:ext uri="{BB962C8B-B14F-4D97-AF65-F5344CB8AC3E}">
        <p14:creationId xmlns:p14="http://schemas.microsoft.com/office/powerpoint/2010/main" val="98995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rtl="0">
              <a:buNone/>
            </a:pPr>
            <a:endParaRPr lang="fr-FR" dirty="0"/>
          </a:p>
        </p:txBody>
      </p:sp>
    </p:spTree>
    <p:extLst>
      <p:ext uri="{BB962C8B-B14F-4D97-AF65-F5344CB8AC3E}">
        <p14:creationId xmlns:p14="http://schemas.microsoft.com/office/powerpoint/2010/main" val="148688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Explorer </a:t>
            </a:r>
            <a:r>
              <a:rPr lang="en" dirty="0" err="1"/>
              <a:t>en</a:t>
            </a:r>
            <a:r>
              <a:rPr lang="en" dirty="0"/>
              <a:t> </a:t>
            </a:r>
            <a:r>
              <a:rPr lang="en" dirty="0" err="1"/>
              <a:t>codant</a:t>
            </a:r>
            <a:endParaRPr dirty="0"/>
          </a:p>
        </p:txBody>
      </p:sp>
      <p:pic>
        <p:nvPicPr>
          <p:cNvPr id="2" name="Image 1">
            <a:extLst>
              <a:ext uri="{FF2B5EF4-FFF2-40B4-BE49-F238E27FC236}">
                <a16:creationId xmlns:a16="http://schemas.microsoft.com/office/drawing/2014/main" id="{423C213B-F078-9440-B6CE-CC910A0D7A61}"/>
              </a:ext>
            </a:extLst>
          </p:cNvPr>
          <p:cNvPicPr>
            <a:picLocks noChangeAspect="1"/>
          </p:cNvPicPr>
          <p:nvPr/>
        </p:nvPicPr>
        <p:blipFill>
          <a:blip r:embed="rId3"/>
          <a:stretch>
            <a:fillRect/>
          </a:stretch>
        </p:blipFill>
        <p:spPr>
          <a:xfrm>
            <a:off x="1895006" y="2693857"/>
            <a:ext cx="5142875" cy="1390675"/>
          </a:xfrm>
          <a:prstGeom prst="rect">
            <a:avLst/>
          </a:prstGeom>
        </p:spPr>
      </p:pic>
      <p:sp>
        <p:nvSpPr>
          <p:cNvPr id="55" name="Google Shape;55;p13"/>
          <p:cNvSpPr txBox="1">
            <a:spLocks noGrp="1"/>
          </p:cNvSpPr>
          <p:nvPr>
            <p:ph type="subTitle" idx="1"/>
          </p:nvPr>
        </p:nvSpPr>
        <p:spPr>
          <a:xfrm>
            <a:off x="206143" y="3981249"/>
            <a:ext cx="8520600" cy="5986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Guy Melançon, 			</a:t>
            </a:r>
            <a:endParaRPr sz="2400" dirty="0"/>
          </a:p>
        </p:txBody>
      </p:sp>
      <p:pic>
        <p:nvPicPr>
          <p:cNvPr id="3" name="Image 2">
            <a:extLst>
              <a:ext uri="{FF2B5EF4-FFF2-40B4-BE49-F238E27FC236}">
                <a16:creationId xmlns:a16="http://schemas.microsoft.com/office/drawing/2014/main" id="{353B071C-915D-4045-89B1-AA9693109990}"/>
              </a:ext>
            </a:extLst>
          </p:cNvPr>
          <p:cNvPicPr>
            <a:picLocks noChangeAspect="1"/>
          </p:cNvPicPr>
          <p:nvPr/>
        </p:nvPicPr>
        <p:blipFill>
          <a:blip r:embed="rId4"/>
          <a:stretch>
            <a:fillRect/>
          </a:stretch>
        </p:blipFill>
        <p:spPr>
          <a:xfrm>
            <a:off x="4605518" y="4038409"/>
            <a:ext cx="807177" cy="484306"/>
          </a:xfrm>
          <a:prstGeom prst="rect">
            <a:avLst/>
          </a:prstGeom>
        </p:spPr>
      </p:pic>
      <p:pic>
        <p:nvPicPr>
          <p:cNvPr id="4" name="Image 3">
            <a:extLst>
              <a:ext uri="{FF2B5EF4-FFF2-40B4-BE49-F238E27FC236}">
                <a16:creationId xmlns:a16="http://schemas.microsoft.com/office/drawing/2014/main" id="{59AD6E64-5F96-EA45-A666-9E79527C9D4D}"/>
              </a:ext>
            </a:extLst>
          </p:cNvPr>
          <p:cNvPicPr>
            <a:picLocks noChangeAspect="1"/>
          </p:cNvPicPr>
          <p:nvPr/>
        </p:nvPicPr>
        <p:blipFill>
          <a:blip r:embed="rId5"/>
          <a:stretch>
            <a:fillRect/>
          </a:stretch>
        </p:blipFill>
        <p:spPr>
          <a:xfrm>
            <a:off x="5786757" y="4030930"/>
            <a:ext cx="1251124" cy="504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833223-67B2-6B4E-8A02-24627DD3E8E6}"/>
              </a:ext>
            </a:extLst>
          </p:cNvPr>
          <p:cNvSpPr>
            <a:spLocks noGrp="1"/>
          </p:cNvSpPr>
          <p:nvPr>
            <p:ph type="title"/>
          </p:nvPr>
        </p:nvSpPr>
        <p:spPr/>
        <p:txBody>
          <a:bodyPr/>
          <a:lstStyle/>
          <a:p>
            <a:r>
              <a:rPr lang="fr-FR" dirty="0"/>
              <a:t>Allons-y avec méthode</a:t>
            </a:r>
          </a:p>
        </p:txBody>
      </p:sp>
      <p:sp>
        <p:nvSpPr>
          <p:cNvPr id="3" name="Espace réservé du texte 2">
            <a:extLst>
              <a:ext uri="{FF2B5EF4-FFF2-40B4-BE49-F238E27FC236}">
                <a16:creationId xmlns:a16="http://schemas.microsoft.com/office/drawing/2014/main" id="{6CA8DD52-2281-BF44-9A38-9E45D3D1BBEE}"/>
              </a:ext>
            </a:extLst>
          </p:cNvPr>
          <p:cNvSpPr>
            <a:spLocks noGrp="1"/>
          </p:cNvSpPr>
          <p:nvPr>
            <p:ph type="body" idx="1"/>
          </p:nvPr>
        </p:nvSpPr>
        <p:spPr>
          <a:xfrm>
            <a:off x="311700" y="972595"/>
            <a:ext cx="4226682" cy="3416400"/>
          </a:xfrm>
        </p:spPr>
        <p:txBody>
          <a:bodyPr/>
          <a:lstStyle/>
          <a:p>
            <a:pPr>
              <a:lnSpc>
                <a:spcPct val="150000"/>
              </a:lnSpc>
            </a:pPr>
            <a:r>
              <a:rPr lang="fr-FR" sz="2000" dirty="0"/>
              <a:t>Enoncez d’abord la </a:t>
            </a:r>
            <a:r>
              <a:rPr lang="fr-FR" sz="2000" u="sng" dirty="0"/>
              <a:t>question</a:t>
            </a:r>
            <a:r>
              <a:rPr lang="fr-FR" sz="2000" dirty="0"/>
              <a:t> (!)</a:t>
            </a:r>
          </a:p>
          <a:p>
            <a:pPr>
              <a:lnSpc>
                <a:spcPct val="100000"/>
              </a:lnSpc>
            </a:pPr>
            <a:r>
              <a:rPr lang="fr-FR" sz="2000" dirty="0"/>
              <a:t>Décrivez ensuite les </a:t>
            </a:r>
            <a:r>
              <a:rPr lang="fr-FR" sz="2000" u="sng" dirty="0"/>
              <a:t>données</a:t>
            </a:r>
            <a:r>
              <a:rPr lang="fr-FR" sz="2000" dirty="0"/>
              <a:t> qu’il serait utile d’avoir pour répondre à cette question</a:t>
            </a:r>
          </a:p>
          <a:p>
            <a:pPr>
              <a:lnSpc>
                <a:spcPct val="150000"/>
              </a:lnSpc>
            </a:pPr>
            <a:r>
              <a:rPr lang="fr-FR" sz="2000" dirty="0"/>
              <a:t>Vous ne les avez pas ? 👹</a:t>
            </a:r>
          </a:p>
          <a:p>
            <a:pPr>
              <a:lnSpc>
                <a:spcPct val="150000"/>
              </a:lnSpc>
            </a:pPr>
            <a:endParaRPr lang="fr-FR" sz="2000" dirty="0"/>
          </a:p>
          <a:p>
            <a:pPr>
              <a:lnSpc>
                <a:spcPct val="100000"/>
              </a:lnSpc>
            </a:pPr>
            <a:r>
              <a:rPr lang="fr-FR" sz="2000" dirty="0"/>
              <a:t>Vous les avez 😋. Que faut-il </a:t>
            </a:r>
            <a:r>
              <a:rPr lang="fr-FR" sz="2000" u="sng" dirty="0"/>
              <a:t>opérer </a:t>
            </a:r>
            <a:r>
              <a:rPr lang="fr-FR" sz="2000" dirty="0"/>
              <a:t>sur les données ou </a:t>
            </a:r>
            <a:r>
              <a:rPr lang="fr-FR" sz="2000" u="sng" dirty="0"/>
              <a:t>sur leurs représentations</a:t>
            </a:r>
            <a:r>
              <a:rPr lang="fr-FR" sz="2000" dirty="0"/>
              <a:t> pour tenter de répondre à la question ? </a:t>
            </a:r>
          </a:p>
        </p:txBody>
      </p:sp>
      <p:sp>
        <p:nvSpPr>
          <p:cNvPr id="4" name="Espace réservé du texte 3">
            <a:extLst>
              <a:ext uri="{FF2B5EF4-FFF2-40B4-BE49-F238E27FC236}">
                <a16:creationId xmlns:a16="http://schemas.microsoft.com/office/drawing/2014/main" id="{02198327-B4D8-504D-AABD-4636EB974DAD}"/>
              </a:ext>
            </a:extLst>
          </p:cNvPr>
          <p:cNvSpPr>
            <a:spLocks noGrp="1"/>
          </p:cNvSpPr>
          <p:nvPr>
            <p:ph type="body" idx="2"/>
          </p:nvPr>
        </p:nvSpPr>
        <p:spPr/>
        <p:txBody>
          <a:bodyPr/>
          <a:lstStyle/>
          <a:p>
            <a:endParaRPr lang="fr-FR"/>
          </a:p>
        </p:txBody>
      </p:sp>
      <p:pic>
        <p:nvPicPr>
          <p:cNvPr id="2050" name="Picture 2" descr="https://lh3.googleusercontent.com/P8N98pVMhyetfEEPBMWCu4rtHO7Kr4majZTn_Awi7kVt4jkVTJrXp6CW0eTmxl3J_-B9u04jESDK5OjUIPb_QTiS-_2xzv4N9ezbmXg94C9jbKwl_uVteKO-wvXKoFaAbJe4Ik_J">
            <a:extLst>
              <a:ext uri="{FF2B5EF4-FFF2-40B4-BE49-F238E27FC236}">
                <a16:creationId xmlns:a16="http://schemas.microsoft.com/office/drawing/2014/main" id="{37E390C5-5077-C141-80CE-AAFF668C8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484" y="208130"/>
            <a:ext cx="4630821" cy="46308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29559D-22BB-8A4F-9E7E-EFB40BC8B3AE}"/>
              </a:ext>
            </a:extLst>
          </p:cNvPr>
          <p:cNvSpPr/>
          <p:nvPr/>
        </p:nvSpPr>
        <p:spPr>
          <a:xfrm>
            <a:off x="7718617" y="4791806"/>
            <a:ext cx="1324535" cy="326000"/>
          </a:xfrm>
          <a:prstGeom prst="rect">
            <a:avLst/>
          </a:prstGeom>
          <a:noFill/>
          <a:ln>
            <a:noFill/>
          </a:ln>
        </p:spPr>
        <p:txBody>
          <a:bodyPr spcFirstLastPara="1" wrap="square" lIns="91425" tIns="91425" rIns="91425" bIns="91425" anchor="t" anchorCtr="0">
            <a:noAutofit/>
          </a:bodyPr>
          <a:lstStyle/>
          <a:p>
            <a:r>
              <a:rPr lang="fr-FR" sz="1200" dirty="0">
                <a:solidFill>
                  <a:srgbClr val="999999"/>
                </a:solidFill>
              </a:rPr>
              <a:t>Méthode CRISP</a:t>
            </a:r>
          </a:p>
        </p:txBody>
      </p:sp>
    </p:spTree>
    <p:extLst>
      <p:ext uri="{BB962C8B-B14F-4D97-AF65-F5344CB8AC3E}">
        <p14:creationId xmlns:p14="http://schemas.microsoft.com/office/powerpoint/2010/main" val="391555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868D8-BC9C-6740-BF53-B75835BFE608}"/>
              </a:ext>
            </a:extLst>
          </p:cNvPr>
          <p:cNvSpPr>
            <a:spLocks noGrp="1"/>
          </p:cNvSpPr>
          <p:nvPr>
            <p:ph type="title"/>
          </p:nvPr>
        </p:nvSpPr>
        <p:spPr/>
        <p:txBody>
          <a:bodyPr/>
          <a:lstStyle/>
          <a:p>
            <a:r>
              <a:rPr lang="fr-FR" dirty="0"/>
              <a:t>Un contre-exemple ?</a:t>
            </a:r>
          </a:p>
        </p:txBody>
      </p:sp>
      <p:pic>
        <p:nvPicPr>
          <p:cNvPr id="4" name="Image 3">
            <a:extLst>
              <a:ext uri="{FF2B5EF4-FFF2-40B4-BE49-F238E27FC236}">
                <a16:creationId xmlns:a16="http://schemas.microsoft.com/office/drawing/2014/main" id="{6F3BF87C-7CC3-E94E-AE60-5AFE84841759}"/>
              </a:ext>
            </a:extLst>
          </p:cNvPr>
          <p:cNvPicPr>
            <a:picLocks noChangeAspect="1"/>
          </p:cNvPicPr>
          <p:nvPr/>
        </p:nvPicPr>
        <p:blipFill>
          <a:blip r:embed="rId2"/>
          <a:stretch>
            <a:fillRect/>
          </a:stretch>
        </p:blipFill>
        <p:spPr>
          <a:xfrm>
            <a:off x="5990291" y="1218080"/>
            <a:ext cx="3037703" cy="3810000"/>
          </a:xfrm>
          <a:prstGeom prst="rect">
            <a:avLst/>
          </a:prstGeom>
        </p:spPr>
      </p:pic>
      <p:pic>
        <p:nvPicPr>
          <p:cNvPr id="5" name="Image 4">
            <a:extLst>
              <a:ext uri="{FF2B5EF4-FFF2-40B4-BE49-F238E27FC236}">
                <a16:creationId xmlns:a16="http://schemas.microsoft.com/office/drawing/2014/main" id="{5BC9C041-C12C-164D-9482-917B864AE6D5}"/>
              </a:ext>
            </a:extLst>
          </p:cNvPr>
          <p:cNvPicPr>
            <a:picLocks noChangeAspect="1"/>
          </p:cNvPicPr>
          <p:nvPr/>
        </p:nvPicPr>
        <p:blipFill>
          <a:blip r:embed="rId3"/>
          <a:stretch>
            <a:fillRect/>
          </a:stretch>
        </p:blipFill>
        <p:spPr>
          <a:xfrm>
            <a:off x="3308350" y="1218080"/>
            <a:ext cx="2527300" cy="3810000"/>
          </a:xfrm>
          <a:prstGeom prst="rect">
            <a:avLst/>
          </a:prstGeom>
        </p:spPr>
      </p:pic>
      <p:sp>
        <p:nvSpPr>
          <p:cNvPr id="6" name="Rectangle 5">
            <a:extLst>
              <a:ext uri="{FF2B5EF4-FFF2-40B4-BE49-F238E27FC236}">
                <a16:creationId xmlns:a16="http://schemas.microsoft.com/office/drawing/2014/main" id="{8D0BA340-845E-CC49-9639-60D7AC56CDA9}"/>
              </a:ext>
            </a:extLst>
          </p:cNvPr>
          <p:cNvSpPr/>
          <p:nvPr/>
        </p:nvSpPr>
        <p:spPr>
          <a:xfrm>
            <a:off x="306596" y="4073037"/>
            <a:ext cx="2924433" cy="738664"/>
          </a:xfrm>
          <a:prstGeom prst="rect">
            <a:avLst/>
          </a:prstGeom>
        </p:spPr>
        <p:txBody>
          <a:bodyPr wrap="square">
            <a:spAutoFit/>
          </a:bodyPr>
          <a:lstStyle/>
          <a:p>
            <a:r>
              <a:rPr lang="fr-FR" dirty="0">
                <a:solidFill>
                  <a:schemeClr val="tx1">
                    <a:lumMod val="50000"/>
                    <a:lumOff val="50000"/>
                  </a:schemeClr>
                </a:solidFill>
                <a:latin typeface="Arial" panose="020B0604020202020204" pitchFamily="34" charset="0"/>
              </a:rPr>
              <a:t>L‘expérience est le nom que nous donnons à nos erreurs. 	           — </a:t>
            </a:r>
            <a:r>
              <a:rPr lang="fr-FR" i="1" dirty="0">
                <a:solidFill>
                  <a:schemeClr val="tx1">
                    <a:lumMod val="50000"/>
                    <a:lumOff val="50000"/>
                  </a:schemeClr>
                </a:solidFill>
                <a:latin typeface="Arial" panose="020B0604020202020204" pitchFamily="34" charset="0"/>
              </a:rPr>
              <a:t>Oscar Wilde</a:t>
            </a:r>
            <a:endParaRPr lang="fr-FR" i="1" dirty="0">
              <a:solidFill>
                <a:schemeClr val="tx1">
                  <a:lumMod val="50000"/>
                  <a:lumOff val="50000"/>
                </a:schemeClr>
              </a:solidFill>
            </a:endParaRPr>
          </a:p>
        </p:txBody>
      </p:sp>
    </p:spTree>
    <p:extLst>
      <p:ext uri="{BB962C8B-B14F-4D97-AF65-F5344CB8AC3E}">
        <p14:creationId xmlns:p14="http://schemas.microsoft.com/office/powerpoint/2010/main" val="34393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4DD98-4906-4243-BFBD-458D79CDBEEF}"/>
              </a:ext>
            </a:extLst>
          </p:cNvPr>
          <p:cNvSpPr>
            <a:spLocks noGrp="1"/>
          </p:cNvSpPr>
          <p:nvPr>
            <p:ph type="title"/>
          </p:nvPr>
        </p:nvSpPr>
        <p:spPr/>
        <p:txBody>
          <a:bodyPr/>
          <a:lstStyle/>
          <a:p>
            <a:r>
              <a:rPr lang="fr-FR" dirty="0"/>
              <a:t>Etude DG </a:t>
            </a:r>
            <a:r>
              <a:rPr lang="fr-FR" dirty="0" err="1"/>
              <a:t>Connect</a:t>
            </a:r>
            <a:endParaRPr lang="fr-FR" dirty="0"/>
          </a:p>
        </p:txBody>
      </p:sp>
      <p:sp>
        <p:nvSpPr>
          <p:cNvPr id="4" name="Espace réservé du texte 3">
            <a:extLst>
              <a:ext uri="{FF2B5EF4-FFF2-40B4-BE49-F238E27FC236}">
                <a16:creationId xmlns:a16="http://schemas.microsoft.com/office/drawing/2014/main" id="{FC74FF43-D508-C34F-8259-EAB67B6D1D76}"/>
              </a:ext>
            </a:extLst>
          </p:cNvPr>
          <p:cNvSpPr>
            <a:spLocks noGrp="1"/>
          </p:cNvSpPr>
          <p:nvPr>
            <p:ph type="body" idx="1"/>
          </p:nvPr>
        </p:nvSpPr>
        <p:spPr/>
        <p:txBody>
          <a:bodyPr/>
          <a:lstStyle/>
          <a:p>
            <a:r>
              <a:rPr lang="fr-FR" sz="2400" dirty="0"/>
              <a:t>Evaluation du Framework Program FP7</a:t>
            </a:r>
          </a:p>
          <a:p>
            <a:r>
              <a:rPr lang="fr-FR" sz="2400" dirty="0"/>
              <a:t>Volet « Network </a:t>
            </a:r>
            <a:r>
              <a:rPr lang="fr-FR" sz="2400" dirty="0" err="1"/>
              <a:t>Analysis</a:t>
            </a:r>
            <a:r>
              <a:rPr lang="fr-FR" sz="2400" dirty="0"/>
              <a:t> »</a:t>
            </a:r>
          </a:p>
        </p:txBody>
      </p:sp>
      <p:sp>
        <p:nvSpPr>
          <p:cNvPr id="5" name="Espace réservé du texte 4">
            <a:extLst>
              <a:ext uri="{FF2B5EF4-FFF2-40B4-BE49-F238E27FC236}">
                <a16:creationId xmlns:a16="http://schemas.microsoft.com/office/drawing/2014/main" id="{DDE7A6FC-AFAF-CF4A-B3DB-52618BA624E6}"/>
              </a:ext>
            </a:extLst>
          </p:cNvPr>
          <p:cNvSpPr>
            <a:spLocks noGrp="1"/>
          </p:cNvSpPr>
          <p:nvPr>
            <p:ph type="body" idx="2"/>
          </p:nvPr>
        </p:nvSpPr>
        <p:spPr/>
        <p:txBody>
          <a:bodyPr/>
          <a:lstStyle/>
          <a:p>
            <a:endParaRPr lang="fr-FR"/>
          </a:p>
        </p:txBody>
      </p:sp>
      <p:pic>
        <p:nvPicPr>
          <p:cNvPr id="3" name="Image 2">
            <a:extLst>
              <a:ext uri="{FF2B5EF4-FFF2-40B4-BE49-F238E27FC236}">
                <a16:creationId xmlns:a16="http://schemas.microsoft.com/office/drawing/2014/main" id="{281CAF34-0AE9-1343-AED4-AB98DF222031}"/>
              </a:ext>
            </a:extLst>
          </p:cNvPr>
          <p:cNvPicPr>
            <a:picLocks noChangeAspect="1"/>
          </p:cNvPicPr>
          <p:nvPr/>
        </p:nvPicPr>
        <p:blipFill>
          <a:blip r:embed="rId2"/>
          <a:stretch>
            <a:fillRect/>
          </a:stretch>
        </p:blipFill>
        <p:spPr>
          <a:xfrm>
            <a:off x="4726240" y="0"/>
            <a:ext cx="4417760" cy="5143500"/>
          </a:xfrm>
          <a:prstGeom prst="rect">
            <a:avLst/>
          </a:prstGeom>
        </p:spPr>
      </p:pic>
    </p:spTree>
    <p:extLst>
      <p:ext uri="{BB962C8B-B14F-4D97-AF65-F5344CB8AC3E}">
        <p14:creationId xmlns:p14="http://schemas.microsoft.com/office/powerpoint/2010/main" val="166425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4DD98-4906-4243-BFBD-458D79CDBEEF}"/>
              </a:ext>
            </a:extLst>
          </p:cNvPr>
          <p:cNvSpPr>
            <a:spLocks noGrp="1"/>
          </p:cNvSpPr>
          <p:nvPr>
            <p:ph type="title"/>
          </p:nvPr>
        </p:nvSpPr>
        <p:spPr/>
        <p:txBody>
          <a:bodyPr/>
          <a:lstStyle/>
          <a:p>
            <a:r>
              <a:rPr lang="fr-FR" dirty="0"/>
              <a:t>Etude DG </a:t>
            </a:r>
            <a:r>
              <a:rPr lang="fr-FR" dirty="0" err="1"/>
              <a:t>Connect</a:t>
            </a:r>
            <a:endParaRPr lang="fr-FR" dirty="0"/>
          </a:p>
        </p:txBody>
      </p:sp>
      <p:sp>
        <p:nvSpPr>
          <p:cNvPr id="4" name="Espace réservé du texte 3">
            <a:extLst>
              <a:ext uri="{FF2B5EF4-FFF2-40B4-BE49-F238E27FC236}">
                <a16:creationId xmlns:a16="http://schemas.microsoft.com/office/drawing/2014/main" id="{FC74FF43-D508-C34F-8259-EAB67B6D1D76}"/>
              </a:ext>
            </a:extLst>
          </p:cNvPr>
          <p:cNvSpPr>
            <a:spLocks noGrp="1"/>
          </p:cNvSpPr>
          <p:nvPr>
            <p:ph type="body" idx="1"/>
          </p:nvPr>
        </p:nvSpPr>
        <p:spPr>
          <a:xfrm>
            <a:off x="311700" y="946526"/>
            <a:ext cx="8520600" cy="3416400"/>
          </a:xfrm>
        </p:spPr>
        <p:txBody>
          <a:bodyPr/>
          <a:lstStyle/>
          <a:p>
            <a:pPr marL="114300" indent="0">
              <a:buNone/>
            </a:pPr>
            <a:r>
              <a:rPr lang="fr-FR" dirty="0" err="1"/>
              <a:t>Based</a:t>
            </a:r>
            <a:r>
              <a:rPr lang="fr-FR" dirty="0"/>
              <a:t> on the FP7 </a:t>
            </a:r>
            <a:r>
              <a:rPr lang="fr-FR" dirty="0" err="1"/>
              <a:t>project</a:t>
            </a:r>
            <a:r>
              <a:rPr lang="fr-FR" dirty="0"/>
              <a:t> data </a:t>
            </a:r>
            <a:r>
              <a:rPr lang="fr-FR" dirty="0" err="1"/>
              <a:t>provided</a:t>
            </a:r>
            <a:r>
              <a:rPr lang="fr-FR" dirty="0"/>
              <a:t> by the Commission, the </a:t>
            </a:r>
            <a:r>
              <a:rPr lang="fr-FR" dirty="0" err="1"/>
              <a:t>contractor</a:t>
            </a:r>
            <a:r>
              <a:rPr lang="fr-FR" dirty="0"/>
              <a:t> </a:t>
            </a:r>
            <a:r>
              <a:rPr lang="fr-FR" dirty="0" err="1"/>
              <a:t>will</a:t>
            </a:r>
            <a:r>
              <a:rPr lang="fr-FR" dirty="0"/>
              <a:t> </a:t>
            </a:r>
            <a:r>
              <a:rPr lang="fr-FR" dirty="0" err="1"/>
              <a:t>be</a:t>
            </a:r>
            <a:r>
              <a:rPr lang="fr-FR" dirty="0"/>
              <a:t> </a:t>
            </a:r>
            <a:r>
              <a:rPr lang="fr-FR" dirty="0" err="1"/>
              <a:t>asked</a:t>
            </a:r>
            <a:r>
              <a:rPr lang="fr-FR" dirty="0"/>
              <a:t> to </a:t>
            </a:r>
            <a:r>
              <a:rPr lang="fr-FR" b="1" i="1" u="sng" dirty="0" err="1"/>
              <a:t>conduct</a:t>
            </a:r>
            <a:r>
              <a:rPr lang="fr-FR" b="1" i="1" u="sng" dirty="0"/>
              <a:t> the </a:t>
            </a:r>
            <a:r>
              <a:rPr lang="fr-FR" b="1" i="1" u="sng" dirty="0" err="1"/>
              <a:t>analysis</a:t>
            </a:r>
            <a:r>
              <a:rPr lang="fr-FR" b="1" i="1" u="sng" dirty="0"/>
              <a:t> of the network</a:t>
            </a:r>
            <a:r>
              <a:rPr lang="fr-FR" dirty="0"/>
              <a:t> (Social Network </a:t>
            </a:r>
            <a:r>
              <a:rPr lang="fr-FR" dirty="0" err="1"/>
              <a:t>Analysis</a:t>
            </a:r>
            <a:r>
              <a:rPr lang="fr-FR" dirty="0"/>
              <a:t>) to </a:t>
            </a:r>
            <a:r>
              <a:rPr lang="fr-FR" dirty="0" err="1"/>
              <a:t>map</a:t>
            </a:r>
            <a:r>
              <a:rPr lang="fr-FR" dirty="0"/>
              <a:t> and </a:t>
            </a:r>
            <a:r>
              <a:rPr lang="fr-FR" dirty="0" err="1"/>
              <a:t>measure</a:t>
            </a:r>
            <a:r>
              <a:rPr lang="fr-FR" dirty="0"/>
              <a:t> the </a:t>
            </a:r>
            <a:r>
              <a:rPr lang="fr-FR" dirty="0" err="1"/>
              <a:t>relationships</a:t>
            </a:r>
            <a:r>
              <a:rPr lang="fr-FR" dirty="0"/>
              <a:t> and </a:t>
            </a:r>
            <a:r>
              <a:rPr lang="fr-FR" dirty="0" err="1"/>
              <a:t>flows</a:t>
            </a:r>
            <a:r>
              <a:rPr lang="fr-FR" dirty="0"/>
              <a:t> </a:t>
            </a:r>
            <a:r>
              <a:rPr lang="fr-FR" dirty="0" err="1"/>
              <a:t>between</a:t>
            </a:r>
            <a:r>
              <a:rPr lang="fr-FR" dirty="0"/>
              <a:t> </a:t>
            </a:r>
            <a:r>
              <a:rPr lang="fr-FR" dirty="0" err="1"/>
              <a:t>beneficiaries</a:t>
            </a:r>
            <a:r>
              <a:rPr lang="fr-FR" dirty="0"/>
              <a:t>. This </a:t>
            </a:r>
            <a:r>
              <a:rPr lang="fr-FR" dirty="0" err="1"/>
              <a:t>analysis</a:t>
            </a:r>
            <a:r>
              <a:rPr lang="fr-FR" dirty="0"/>
              <a:t> </a:t>
            </a:r>
            <a:r>
              <a:rPr lang="fr-FR" dirty="0" err="1"/>
              <a:t>should</a:t>
            </a:r>
            <a:r>
              <a:rPr lang="fr-FR" dirty="0"/>
              <a:t> let us </a:t>
            </a:r>
            <a:r>
              <a:rPr lang="fr-FR" b="1" i="1" u="sng" dirty="0" err="1"/>
              <a:t>understand</a:t>
            </a:r>
            <a:r>
              <a:rPr lang="fr-FR" b="1" i="1" u="sng" dirty="0"/>
              <a:t> the </a:t>
            </a:r>
            <a:r>
              <a:rPr lang="fr-FR" b="1" i="1" u="sng" dirty="0" err="1"/>
              <a:t>positioning</a:t>
            </a:r>
            <a:r>
              <a:rPr lang="fr-FR" b="1" i="1" u="sng" dirty="0"/>
              <a:t> of the </a:t>
            </a:r>
            <a:r>
              <a:rPr lang="fr-FR" b="1" i="1" u="sng" dirty="0" err="1"/>
              <a:t>beneficiaries</a:t>
            </a:r>
            <a:r>
              <a:rPr lang="fr-FR" b="1" i="1" u="sng" dirty="0"/>
              <a:t> in the network, the power of linkages </a:t>
            </a:r>
            <a:r>
              <a:rPr lang="fr-FR" b="1" i="1" u="sng" dirty="0" err="1"/>
              <a:t>between</a:t>
            </a:r>
            <a:r>
              <a:rPr lang="fr-FR" b="1" i="1" u="sng" dirty="0"/>
              <a:t> </a:t>
            </a:r>
            <a:r>
              <a:rPr lang="fr-FR" b="1" i="1" u="sng" dirty="0" err="1"/>
              <a:t>them</a:t>
            </a:r>
            <a:r>
              <a:rPr lang="fr-FR" b="1" i="1" u="sng" dirty="0"/>
              <a:t>, and to </a:t>
            </a:r>
            <a:r>
              <a:rPr lang="fr-FR" b="1" i="1" u="sng" dirty="0" err="1"/>
              <a:t>identify</a:t>
            </a:r>
            <a:r>
              <a:rPr lang="fr-FR" b="1" i="1" u="sng" dirty="0"/>
              <a:t> clusters of collaborations</a:t>
            </a:r>
            <a:r>
              <a:rPr lang="fr-FR" dirty="0"/>
              <a:t>. In </a:t>
            </a:r>
            <a:r>
              <a:rPr lang="fr-FR" dirty="0" err="1"/>
              <a:t>particular</a:t>
            </a:r>
            <a:r>
              <a:rPr lang="fr-FR" dirty="0"/>
              <a:t>, the network </a:t>
            </a:r>
            <a:r>
              <a:rPr lang="fr-FR" dirty="0" err="1"/>
              <a:t>analysis</a:t>
            </a:r>
            <a:r>
              <a:rPr lang="fr-FR" dirty="0"/>
              <a:t> </a:t>
            </a:r>
            <a:r>
              <a:rPr lang="fr-FR" dirty="0" err="1"/>
              <a:t>will</a:t>
            </a:r>
            <a:r>
              <a:rPr lang="fr-FR" dirty="0"/>
              <a:t> </a:t>
            </a:r>
            <a:r>
              <a:rPr lang="fr-FR" dirty="0" err="1"/>
              <a:t>allow</a:t>
            </a:r>
            <a:r>
              <a:rPr lang="fr-FR" dirty="0"/>
              <a:t> </a:t>
            </a:r>
            <a:r>
              <a:rPr lang="fr-FR" b="1" i="1" u="sng" dirty="0" err="1"/>
              <a:t>identifying</a:t>
            </a:r>
            <a:r>
              <a:rPr lang="fr-FR" b="1" i="1" u="sng" dirty="0"/>
              <a:t> central and </a:t>
            </a:r>
            <a:r>
              <a:rPr lang="fr-FR" b="1" i="1" u="sng" dirty="0" err="1"/>
              <a:t>peripheral</a:t>
            </a:r>
            <a:r>
              <a:rPr lang="fr-FR" b="1" i="1" u="sng" dirty="0"/>
              <a:t> </a:t>
            </a:r>
            <a:r>
              <a:rPr lang="fr-FR" b="1" i="1" u="sng" dirty="0" err="1"/>
              <a:t>nodes</a:t>
            </a:r>
            <a:r>
              <a:rPr lang="fr-FR" b="1" i="1" u="sng" dirty="0"/>
              <a:t>, </a:t>
            </a:r>
            <a:r>
              <a:rPr lang="fr-FR" b="1" i="1" u="sng" dirty="0" err="1"/>
              <a:t>their</a:t>
            </a:r>
            <a:r>
              <a:rPr lang="fr-FR" b="1" i="1" u="sng" dirty="0"/>
              <a:t> </a:t>
            </a:r>
            <a:r>
              <a:rPr lang="fr-FR" b="1" i="1" u="sng" dirty="0" err="1"/>
              <a:t>roles</a:t>
            </a:r>
            <a:r>
              <a:rPr lang="fr-FR" b="1" i="1" u="sng" dirty="0"/>
              <a:t>, the </a:t>
            </a:r>
            <a:r>
              <a:rPr lang="fr-FR" b="1" i="1" u="sng" dirty="0" err="1"/>
              <a:t>most</a:t>
            </a:r>
            <a:r>
              <a:rPr lang="fr-FR" b="1" i="1" u="sng" dirty="0"/>
              <a:t> important connections in the network and the </a:t>
            </a:r>
            <a:r>
              <a:rPr lang="fr-FR" b="1" i="1" u="sng" dirty="0" err="1"/>
              <a:t>existing</a:t>
            </a:r>
            <a:r>
              <a:rPr lang="fr-FR" b="1" i="1" u="sng" dirty="0"/>
              <a:t> </a:t>
            </a:r>
            <a:r>
              <a:rPr lang="fr-FR" b="1" i="1" u="sng" dirty="0" err="1"/>
              <a:t>subgroups</a:t>
            </a:r>
            <a:r>
              <a:rPr lang="fr-FR" dirty="0"/>
              <a:t>. The </a:t>
            </a:r>
            <a:r>
              <a:rPr lang="fr-FR" dirty="0" err="1"/>
              <a:t>role</a:t>
            </a:r>
            <a:r>
              <a:rPr lang="fr-FR" dirty="0"/>
              <a:t> and </a:t>
            </a:r>
            <a:r>
              <a:rPr lang="fr-FR" dirty="0" err="1"/>
              <a:t>positioning</a:t>
            </a:r>
            <a:r>
              <a:rPr lang="fr-FR" dirty="0"/>
              <a:t> of </a:t>
            </a:r>
            <a:r>
              <a:rPr lang="fr-FR" dirty="0" err="1"/>
              <a:t>each</a:t>
            </a:r>
            <a:r>
              <a:rPr lang="fr-FR" dirty="0"/>
              <a:t> </a:t>
            </a:r>
            <a:r>
              <a:rPr lang="fr-FR" dirty="0" err="1"/>
              <a:t>node</a:t>
            </a:r>
            <a:r>
              <a:rPr lang="fr-FR" dirty="0"/>
              <a:t> and the </a:t>
            </a:r>
            <a:r>
              <a:rPr lang="fr-FR" dirty="0" err="1"/>
              <a:t>whole</a:t>
            </a:r>
            <a:r>
              <a:rPr lang="fr-FR" dirty="0"/>
              <a:t> network description </a:t>
            </a:r>
            <a:r>
              <a:rPr lang="fr-FR" dirty="0" err="1"/>
              <a:t>should</a:t>
            </a:r>
            <a:r>
              <a:rPr lang="fr-FR" dirty="0"/>
              <a:t> </a:t>
            </a:r>
            <a:r>
              <a:rPr lang="fr-FR" dirty="0" err="1"/>
              <a:t>be</a:t>
            </a:r>
            <a:r>
              <a:rPr lang="fr-FR" dirty="0"/>
              <a:t> </a:t>
            </a:r>
            <a:r>
              <a:rPr lang="fr-FR" b="1" i="1" u="sng" dirty="0" err="1"/>
              <a:t>assessed</a:t>
            </a:r>
            <a:r>
              <a:rPr lang="fr-FR" b="1" i="1" u="sng" dirty="0"/>
              <a:t> </a:t>
            </a:r>
            <a:r>
              <a:rPr lang="fr-FR" b="1" i="1" u="sng" dirty="0" err="1"/>
              <a:t>using</a:t>
            </a:r>
            <a:r>
              <a:rPr lang="fr-FR" b="1" i="1" u="sng" dirty="0"/>
              <a:t> relevant network </a:t>
            </a:r>
            <a:r>
              <a:rPr lang="fr-FR" b="1" i="1" u="sng" dirty="0" err="1"/>
              <a:t>indicators</a:t>
            </a:r>
            <a:r>
              <a:rPr lang="fr-FR" dirty="0"/>
              <a:t>.</a:t>
            </a:r>
            <a:endParaRPr lang="fr-FR" sz="2000" dirty="0"/>
          </a:p>
          <a:p>
            <a:endParaRPr lang="fr-FR" dirty="0"/>
          </a:p>
          <a:p>
            <a:r>
              <a:rPr lang="fr-FR" sz="2400" dirty="0">
                <a:solidFill>
                  <a:srgbClr val="C00000"/>
                </a:solidFill>
              </a:rPr>
              <a:t>Ce ne sont pas des questions</a:t>
            </a:r>
            <a:r>
              <a:rPr lang="fr-FR" sz="2400" dirty="0"/>
              <a:t>, mais une méthodologie.</a:t>
            </a:r>
          </a:p>
        </p:txBody>
      </p:sp>
    </p:spTree>
    <p:extLst>
      <p:ext uri="{BB962C8B-B14F-4D97-AF65-F5344CB8AC3E}">
        <p14:creationId xmlns:p14="http://schemas.microsoft.com/office/powerpoint/2010/main" val="28218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4DD98-4906-4243-BFBD-458D79CDBEEF}"/>
              </a:ext>
            </a:extLst>
          </p:cNvPr>
          <p:cNvSpPr>
            <a:spLocks noGrp="1"/>
          </p:cNvSpPr>
          <p:nvPr>
            <p:ph type="title"/>
          </p:nvPr>
        </p:nvSpPr>
        <p:spPr/>
        <p:txBody>
          <a:bodyPr/>
          <a:lstStyle/>
          <a:p>
            <a:r>
              <a:rPr lang="fr-FR" dirty="0"/>
              <a:t>Etude DG </a:t>
            </a:r>
            <a:r>
              <a:rPr lang="fr-FR" dirty="0" err="1"/>
              <a:t>Connect</a:t>
            </a:r>
            <a:endParaRPr lang="fr-FR" dirty="0"/>
          </a:p>
        </p:txBody>
      </p:sp>
      <p:sp>
        <p:nvSpPr>
          <p:cNvPr id="4" name="Espace réservé du texte 3">
            <a:extLst>
              <a:ext uri="{FF2B5EF4-FFF2-40B4-BE49-F238E27FC236}">
                <a16:creationId xmlns:a16="http://schemas.microsoft.com/office/drawing/2014/main" id="{FC74FF43-D508-C34F-8259-EAB67B6D1D76}"/>
              </a:ext>
            </a:extLst>
          </p:cNvPr>
          <p:cNvSpPr>
            <a:spLocks noGrp="1"/>
          </p:cNvSpPr>
          <p:nvPr>
            <p:ph type="body" idx="1"/>
          </p:nvPr>
        </p:nvSpPr>
        <p:spPr>
          <a:xfrm>
            <a:off x="311700" y="946526"/>
            <a:ext cx="8520600" cy="3416400"/>
          </a:xfrm>
        </p:spPr>
        <p:txBody>
          <a:bodyPr/>
          <a:lstStyle/>
          <a:p>
            <a:pPr marL="114300" indent="0">
              <a:buNone/>
            </a:pPr>
            <a:r>
              <a:rPr lang="fr-FR" sz="2000" dirty="0"/>
              <a:t>The </a:t>
            </a:r>
            <a:r>
              <a:rPr lang="fr-FR" sz="2000" dirty="0" err="1"/>
              <a:t>evaluation</a:t>
            </a:r>
            <a:r>
              <a:rPr lang="fr-FR" sz="2000" dirty="0"/>
              <a:t> </a:t>
            </a:r>
            <a:r>
              <a:rPr lang="fr-FR" sz="2000" dirty="0" err="1"/>
              <a:t>will</a:t>
            </a:r>
            <a:r>
              <a:rPr lang="fr-FR" sz="2000" dirty="0"/>
              <a:t> focus on the </a:t>
            </a:r>
            <a:r>
              <a:rPr lang="fr-FR" sz="2000" dirty="0" err="1"/>
              <a:t>Programme’s</a:t>
            </a:r>
            <a:r>
              <a:rPr lang="fr-FR" sz="2000" dirty="0"/>
              <a:t> </a:t>
            </a:r>
            <a:r>
              <a:rPr lang="fr-FR" sz="2000" dirty="0" err="1"/>
              <a:t>rationale</a:t>
            </a:r>
            <a:r>
              <a:rPr lang="fr-FR" sz="2000" dirty="0"/>
              <a:t>, </a:t>
            </a:r>
            <a:r>
              <a:rPr lang="fr-FR" sz="2000" dirty="0" err="1"/>
              <a:t>implementation</a:t>
            </a:r>
            <a:r>
              <a:rPr lang="fr-FR" sz="2000" dirty="0"/>
              <a:t> and </a:t>
            </a:r>
            <a:r>
              <a:rPr lang="fr-FR" sz="2000" dirty="0" err="1"/>
              <a:t>achievements</a:t>
            </a:r>
            <a:r>
              <a:rPr lang="fr-FR" sz="2000" dirty="0"/>
              <a:t> and </a:t>
            </a:r>
            <a:r>
              <a:rPr lang="fr-FR" sz="2000" dirty="0" err="1"/>
              <a:t>assess</a:t>
            </a:r>
            <a:r>
              <a:rPr lang="fr-FR" sz="2000" dirty="0"/>
              <a:t> the </a:t>
            </a:r>
            <a:r>
              <a:rPr lang="fr-FR" sz="2000" dirty="0" err="1"/>
              <a:t>following</a:t>
            </a:r>
            <a:r>
              <a:rPr lang="fr-FR" sz="2000" dirty="0"/>
              <a:t> aspects: </a:t>
            </a:r>
            <a:r>
              <a:rPr lang="fr-FR" sz="2000" b="1" i="1" u="sng" dirty="0"/>
              <a:t>relevance, </a:t>
            </a:r>
            <a:r>
              <a:rPr lang="fr-FR" sz="2000" b="1" i="1" u="sng" dirty="0" err="1"/>
              <a:t>efficiency</a:t>
            </a:r>
            <a:r>
              <a:rPr lang="fr-FR" sz="2000" b="1" i="1" u="sng" dirty="0"/>
              <a:t>, </a:t>
            </a:r>
            <a:r>
              <a:rPr lang="fr-FR" sz="2000" b="1" i="1" u="sng" dirty="0" err="1"/>
              <a:t>effectiveness</a:t>
            </a:r>
            <a:r>
              <a:rPr lang="fr-FR" sz="2000" b="1" i="1" u="sng" dirty="0"/>
              <a:t>, utility and </a:t>
            </a:r>
            <a:r>
              <a:rPr lang="fr-FR" sz="2000" b="1" i="1" u="sng" dirty="0" err="1"/>
              <a:t>sustainability</a:t>
            </a:r>
            <a:r>
              <a:rPr lang="fr-FR" sz="2000" dirty="0"/>
              <a:t>. It </a:t>
            </a:r>
            <a:r>
              <a:rPr lang="fr-FR" sz="2000" dirty="0" err="1"/>
              <a:t>will</a:t>
            </a:r>
            <a:r>
              <a:rPr lang="fr-FR" sz="2000" dirty="0"/>
              <a:t> </a:t>
            </a:r>
            <a:r>
              <a:rPr lang="fr-FR" sz="2000" dirty="0" err="1"/>
              <a:t>address</a:t>
            </a:r>
            <a:r>
              <a:rPr lang="fr-FR" sz="2000" dirty="0"/>
              <a:t> key </a:t>
            </a:r>
            <a:r>
              <a:rPr lang="fr-FR" sz="2000" dirty="0" err="1"/>
              <a:t>evaluation</a:t>
            </a:r>
            <a:r>
              <a:rPr lang="fr-FR" sz="2000" dirty="0"/>
              <a:t> questions, </a:t>
            </a:r>
            <a:r>
              <a:rPr lang="fr-FR" sz="2000" dirty="0" err="1"/>
              <a:t>which</a:t>
            </a:r>
            <a:r>
              <a:rPr lang="fr-FR" sz="2000" dirty="0"/>
              <a:t> </a:t>
            </a:r>
            <a:r>
              <a:rPr lang="fr-FR" sz="2000" dirty="0" err="1"/>
              <a:t>will</a:t>
            </a:r>
            <a:r>
              <a:rPr lang="fr-FR" sz="2000" dirty="0"/>
              <a:t> </a:t>
            </a:r>
            <a:r>
              <a:rPr lang="fr-FR" sz="2000" dirty="0" err="1"/>
              <a:t>be</a:t>
            </a:r>
            <a:r>
              <a:rPr lang="fr-FR" sz="2000" dirty="0"/>
              <a:t> fine-</a:t>
            </a:r>
            <a:r>
              <a:rPr lang="fr-FR" sz="2000" dirty="0" err="1"/>
              <a:t>tuned</a:t>
            </a:r>
            <a:r>
              <a:rPr lang="fr-FR" sz="2000" dirty="0"/>
              <a:t> as a </a:t>
            </a:r>
            <a:r>
              <a:rPr lang="fr-FR" sz="2000" dirty="0" err="1"/>
              <a:t>result</a:t>
            </a:r>
            <a:r>
              <a:rPr lang="fr-FR" sz="2000" dirty="0"/>
              <a:t> of </a:t>
            </a:r>
            <a:r>
              <a:rPr lang="fr-FR" sz="2000" dirty="0" err="1"/>
              <a:t>this</a:t>
            </a:r>
            <a:r>
              <a:rPr lang="fr-FR" sz="2000" dirty="0"/>
              <a:t> </a:t>
            </a:r>
            <a:r>
              <a:rPr lang="fr-FR" sz="2000" dirty="0" err="1"/>
              <a:t>study</a:t>
            </a:r>
            <a:r>
              <a:rPr lang="fr-FR" sz="2000" dirty="0"/>
              <a:t>. [...] </a:t>
            </a:r>
            <a:r>
              <a:rPr lang="fr-FR" sz="2000" dirty="0" err="1"/>
              <a:t>provide</a:t>
            </a:r>
            <a:r>
              <a:rPr lang="fr-FR" sz="2000" dirty="0"/>
              <a:t> </a:t>
            </a:r>
            <a:r>
              <a:rPr lang="fr-FR" sz="2000" dirty="0" err="1"/>
              <a:t>some</a:t>
            </a:r>
            <a:r>
              <a:rPr lang="fr-FR" sz="2000" dirty="0"/>
              <a:t> data </a:t>
            </a:r>
            <a:r>
              <a:rPr lang="fr-FR" sz="2000" dirty="0" err="1"/>
              <a:t>evidence</a:t>
            </a:r>
            <a:r>
              <a:rPr lang="fr-FR" sz="2000" dirty="0"/>
              <a:t> for the </a:t>
            </a:r>
            <a:r>
              <a:rPr lang="fr-FR" sz="2000" b="1" i="1" u="sng" dirty="0" err="1"/>
              <a:t>analysis</a:t>
            </a:r>
            <a:r>
              <a:rPr lang="fr-FR" sz="2000" b="1" i="1" u="sng" dirty="0"/>
              <a:t> of outputs, </a:t>
            </a:r>
            <a:r>
              <a:rPr lang="fr-FR" sz="2000" b="1" i="1" u="sng" dirty="0" err="1"/>
              <a:t>results</a:t>
            </a:r>
            <a:r>
              <a:rPr lang="fr-FR" sz="2000" b="1" i="1" u="sng" dirty="0"/>
              <a:t> and impacts of FP7 ICT </a:t>
            </a:r>
            <a:r>
              <a:rPr lang="fr-FR" sz="2000" b="1" i="1" u="sng" dirty="0" err="1"/>
              <a:t>projects</a:t>
            </a:r>
            <a:r>
              <a:rPr lang="fr-FR" sz="2000" dirty="0"/>
              <a:t>.</a:t>
            </a:r>
            <a:br>
              <a:rPr lang="fr-FR" sz="2000" dirty="0"/>
            </a:br>
            <a:endParaRPr lang="fr-FR" sz="2000" dirty="0"/>
          </a:p>
          <a:p>
            <a:r>
              <a:rPr lang="fr-FR" sz="2400" dirty="0">
                <a:solidFill>
                  <a:srgbClr val="C00000"/>
                </a:solidFill>
              </a:rPr>
              <a:t>Ce ne sont pas (encore) des questions</a:t>
            </a:r>
            <a:r>
              <a:rPr lang="fr-FR" sz="2400" dirty="0"/>
              <a:t>, mais déjà plus près d’un objectif d’une analyse des données.</a:t>
            </a:r>
          </a:p>
        </p:txBody>
      </p:sp>
    </p:spTree>
    <p:extLst>
      <p:ext uri="{BB962C8B-B14F-4D97-AF65-F5344CB8AC3E}">
        <p14:creationId xmlns:p14="http://schemas.microsoft.com/office/powerpoint/2010/main" val="195952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868D8-BC9C-6740-BF53-B75835BFE608}"/>
              </a:ext>
            </a:extLst>
          </p:cNvPr>
          <p:cNvSpPr>
            <a:spLocks noGrp="1"/>
          </p:cNvSpPr>
          <p:nvPr>
            <p:ph type="title"/>
          </p:nvPr>
        </p:nvSpPr>
        <p:spPr/>
        <p:txBody>
          <a:bodyPr/>
          <a:lstStyle/>
          <a:p>
            <a:r>
              <a:rPr lang="fr-FR" dirty="0"/>
              <a:t>Un bon exemple</a:t>
            </a:r>
          </a:p>
        </p:txBody>
      </p:sp>
      <p:sp>
        <p:nvSpPr>
          <p:cNvPr id="7" name="Espace réservé du texte 6">
            <a:extLst>
              <a:ext uri="{FF2B5EF4-FFF2-40B4-BE49-F238E27FC236}">
                <a16:creationId xmlns:a16="http://schemas.microsoft.com/office/drawing/2014/main" id="{8F60C6FA-4983-6346-83A0-D390D2C52AD5}"/>
              </a:ext>
            </a:extLst>
          </p:cNvPr>
          <p:cNvSpPr>
            <a:spLocks noGrp="1"/>
          </p:cNvSpPr>
          <p:nvPr>
            <p:ph type="body" idx="1"/>
          </p:nvPr>
        </p:nvSpPr>
        <p:spPr/>
        <p:txBody>
          <a:bodyPr/>
          <a:lstStyle/>
          <a:p>
            <a:r>
              <a:rPr lang="fr-FR" sz="2400" dirty="0"/>
              <a:t>Etude rétrospective IEG, projets financés sur la période 1997 - 2014</a:t>
            </a:r>
          </a:p>
        </p:txBody>
      </p:sp>
      <p:sp>
        <p:nvSpPr>
          <p:cNvPr id="8" name="Espace réservé du texte 7">
            <a:extLst>
              <a:ext uri="{FF2B5EF4-FFF2-40B4-BE49-F238E27FC236}">
                <a16:creationId xmlns:a16="http://schemas.microsoft.com/office/drawing/2014/main" id="{27F93462-026F-5D4C-AE96-BDD846A3FDBD}"/>
              </a:ext>
            </a:extLst>
          </p:cNvPr>
          <p:cNvSpPr>
            <a:spLocks noGrp="1"/>
          </p:cNvSpPr>
          <p:nvPr>
            <p:ph type="body" idx="2"/>
          </p:nvPr>
        </p:nvSpPr>
        <p:spPr/>
        <p:txBody>
          <a:bodyPr/>
          <a:lstStyle/>
          <a:p>
            <a:endParaRPr lang="fr-FR"/>
          </a:p>
        </p:txBody>
      </p:sp>
      <p:sp>
        <p:nvSpPr>
          <p:cNvPr id="6" name="Rectangle 5">
            <a:extLst>
              <a:ext uri="{FF2B5EF4-FFF2-40B4-BE49-F238E27FC236}">
                <a16:creationId xmlns:a16="http://schemas.microsoft.com/office/drawing/2014/main" id="{8D0BA340-845E-CC49-9639-60D7AC56CDA9}"/>
              </a:ext>
            </a:extLst>
          </p:cNvPr>
          <p:cNvSpPr/>
          <p:nvPr/>
        </p:nvSpPr>
        <p:spPr>
          <a:xfrm>
            <a:off x="306596" y="4073037"/>
            <a:ext cx="2924433" cy="738664"/>
          </a:xfrm>
          <a:prstGeom prst="rect">
            <a:avLst/>
          </a:prstGeom>
        </p:spPr>
        <p:txBody>
          <a:bodyPr wrap="square">
            <a:spAutoFit/>
          </a:bodyPr>
          <a:lstStyle/>
          <a:p>
            <a:r>
              <a:rPr lang="fr-FR" dirty="0">
                <a:solidFill>
                  <a:schemeClr val="tx1">
                    <a:lumMod val="50000"/>
                    <a:lumOff val="50000"/>
                  </a:schemeClr>
                </a:solidFill>
                <a:latin typeface="Arial" panose="020B0604020202020204" pitchFamily="34" charset="0"/>
              </a:rPr>
              <a:t>L'exemple n'est pas le meilleur moyen de convaincre, c'est le seul. 	           — </a:t>
            </a:r>
            <a:r>
              <a:rPr lang="fr-FR" i="1" dirty="0">
                <a:solidFill>
                  <a:schemeClr val="tx1">
                    <a:lumMod val="50000"/>
                    <a:lumOff val="50000"/>
                  </a:schemeClr>
                </a:solidFill>
                <a:latin typeface="Arial" panose="020B0604020202020204" pitchFamily="34" charset="0"/>
              </a:rPr>
              <a:t>Gandhi</a:t>
            </a:r>
            <a:endParaRPr lang="fr-FR" i="1" dirty="0">
              <a:solidFill>
                <a:schemeClr val="tx1">
                  <a:lumMod val="50000"/>
                  <a:lumOff val="50000"/>
                </a:schemeClr>
              </a:solidFill>
            </a:endParaRPr>
          </a:p>
        </p:txBody>
      </p:sp>
      <p:pic>
        <p:nvPicPr>
          <p:cNvPr id="3" name="Image 2">
            <a:extLst>
              <a:ext uri="{FF2B5EF4-FFF2-40B4-BE49-F238E27FC236}">
                <a16:creationId xmlns:a16="http://schemas.microsoft.com/office/drawing/2014/main" id="{7F82CD5F-1F96-3449-A91E-412A21765B22}"/>
              </a:ext>
            </a:extLst>
          </p:cNvPr>
          <p:cNvPicPr>
            <a:picLocks noChangeAspect="1"/>
          </p:cNvPicPr>
          <p:nvPr/>
        </p:nvPicPr>
        <p:blipFill>
          <a:blip r:embed="rId2"/>
          <a:stretch>
            <a:fillRect/>
          </a:stretch>
        </p:blipFill>
        <p:spPr>
          <a:xfrm>
            <a:off x="4909030" y="0"/>
            <a:ext cx="3923270" cy="5143500"/>
          </a:xfrm>
          <a:prstGeom prst="rect">
            <a:avLst/>
          </a:prstGeom>
        </p:spPr>
      </p:pic>
    </p:spTree>
    <p:extLst>
      <p:ext uri="{BB962C8B-B14F-4D97-AF65-F5344CB8AC3E}">
        <p14:creationId xmlns:p14="http://schemas.microsoft.com/office/powerpoint/2010/main" val="71762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4DD98-4906-4243-BFBD-458D79CDBEEF}"/>
              </a:ext>
            </a:extLst>
          </p:cNvPr>
          <p:cNvSpPr>
            <a:spLocks noGrp="1"/>
          </p:cNvSpPr>
          <p:nvPr>
            <p:ph type="title"/>
          </p:nvPr>
        </p:nvSpPr>
        <p:spPr/>
        <p:txBody>
          <a:bodyPr/>
          <a:lstStyle/>
          <a:p>
            <a:r>
              <a:rPr lang="fr-FR" dirty="0"/>
              <a:t>Etude rétrospective IEG</a:t>
            </a:r>
          </a:p>
        </p:txBody>
      </p:sp>
      <p:sp>
        <p:nvSpPr>
          <p:cNvPr id="4" name="Espace réservé du texte 3">
            <a:extLst>
              <a:ext uri="{FF2B5EF4-FFF2-40B4-BE49-F238E27FC236}">
                <a16:creationId xmlns:a16="http://schemas.microsoft.com/office/drawing/2014/main" id="{FC74FF43-D508-C34F-8259-EAB67B6D1D76}"/>
              </a:ext>
            </a:extLst>
          </p:cNvPr>
          <p:cNvSpPr>
            <a:spLocks noGrp="1"/>
          </p:cNvSpPr>
          <p:nvPr>
            <p:ph type="body" idx="1"/>
          </p:nvPr>
        </p:nvSpPr>
        <p:spPr>
          <a:xfrm>
            <a:off x="311700" y="1094810"/>
            <a:ext cx="8520600" cy="3416400"/>
          </a:xfrm>
        </p:spPr>
        <p:txBody>
          <a:bodyPr/>
          <a:lstStyle/>
          <a:p>
            <a:pPr marL="114300" indent="0">
              <a:buNone/>
            </a:pPr>
            <a:r>
              <a:rPr lang="fr-FR" sz="2400" b="1" dirty="0">
                <a:solidFill>
                  <a:schemeClr val="tx1"/>
                </a:solidFill>
              </a:rPr>
              <a:t>Q</a:t>
            </a:r>
            <a:r>
              <a:rPr lang="fr-FR" sz="2400" dirty="0">
                <a:solidFill>
                  <a:schemeClr val="tx1"/>
                </a:solidFill>
              </a:rPr>
              <a:t>. </a:t>
            </a:r>
            <a:r>
              <a:rPr lang="fr-FR" sz="2400" i="1" u="sng" dirty="0" err="1">
                <a:solidFill>
                  <a:schemeClr val="tx1"/>
                </a:solidFill>
              </a:rPr>
              <a:t>Assess</a:t>
            </a:r>
            <a:r>
              <a:rPr lang="fr-FR" sz="2400" i="1" u="sng" dirty="0">
                <a:solidFill>
                  <a:schemeClr val="tx1"/>
                </a:solidFill>
              </a:rPr>
              <a:t> the diffusion of </a:t>
            </a:r>
            <a:r>
              <a:rPr lang="fr-FR" sz="2400" i="1" u="sng" dirty="0" err="1">
                <a:solidFill>
                  <a:schemeClr val="tx1"/>
                </a:solidFill>
              </a:rPr>
              <a:t>project</a:t>
            </a:r>
            <a:r>
              <a:rPr lang="fr-FR" sz="2400" i="1" u="sng" dirty="0">
                <a:solidFill>
                  <a:schemeClr val="tx1"/>
                </a:solidFill>
              </a:rPr>
              <a:t> design concepts</a:t>
            </a:r>
            <a:r>
              <a:rPr lang="fr-FR" sz="2400" i="1" dirty="0">
                <a:solidFill>
                  <a:schemeClr val="tx1"/>
                </a:solidFill>
              </a:rPr>
              <a:t>. To </a:t>
            </a:r>
            <a:r>
              <a:rPr lang="fr-FR" sz="2400" i="1" dirty="0" err="1">
                <a:solidFill>
                  <a:schemeClr val="tx1"/>
                </a:solidFill>
              </a:rPr>
              <a:t>what</a:t>
            </a:r>
            <a:r>
              <a:rPr lang="fr-FR" sz="2400" i="1" dirty="0">
                <a:solidFill>
                  <a:schemeClr val="tx1"/>
                </a:solidFill>
              </a:rPr>
              <a:t> </a:t>
            </a:r>
            <a:r>
              <a:rPr lang="fr-FR" sz="2400" i="1" dirty="0" err="1">
                <a:solidFill>
                  <a:schemeClr val="tx1"/>
                </a:solidFill>
              </a:rPr>
              <a:t>extent</a:t>
            </a:r>
            <a:r>
              <a:rPr lang="fr-FR" sz="2400" i="1" dirty="0">
                <a:solidFill>
                  <a:schemeClr val="tx1"/>
                </a:solidFill>
              </a:rPr>
              <a:t> are </a:t>
            </a:r>
            <a:r>
              <a:rPr lang="fr-FR" sz="2400" i="1" dirty="0" err="1">
                <a:solidFill>
                  <a:schemeClr val="tx1"/>
                </a:solidFill>
              </a:rPr>
              <a:t>better-designed</a:t>
            </a:r>
            <a:r>
              <a:rPr lang="fr-FR" sz="2400" i="1" dirty="0">
                <a:solidFill>
                  <a:schemeClr val="tx1"/>
                </a:solidFill>
              </a:rPr>
              <a:t> or </a:t>
            </a:r>
            <a:r>
              <a:rPr lang="fr-FR" sz="2400" i="1" dirty="0" err="1">
                <a:solidFill>
                  <a:schemeClr val="tx1"/>
                </a:solidFill>
              </a:rPr>
              <a:t>better-performing</a:t>
            </a:r>
            <a:r>
              <a:rPr lang="fr-FR" sz="2400" i="1" dirty="0">
                <a:solidFill>
                  <a:schemeClr val="tx1"/>
                </a:solidFill>
              </a:rPr>
              <a:t> </a:t>
            </a:r>
            <a:r>
              <a:rPr lang="fr-FR" sz="2400" i="1" dirty="0" err="1">
                <a:solidFill>
                  <a:schemeClr val="tx1"/>
                </a:solidFill>
              </a:rPr>
              <a:t>projects</a:t>
            </a:r>
            <a:r>
              <a:rPr lang="fr-FR" sz="2400" i="1" dirty="0">
                <a:solidFill>
                  <a:schemeClr val="tx1"/>
                </a:solidFill>
              </a:rPr>
              <a:t> more </a:t>
            </a:r>
            <a:r>
              <a:rPr lang="fr-FR" sz="2400" i="1" dirty="0" err="1">
                <a:solidFill>
                  <a:schemeClr val="tx1"/>
                </a:solidFill>
              </a:rPr>
              <a:t>likely</a:t>
            </a:r>
            <a:r>
              <a:rPr lang="fr-FR" sz="2400" i="1" dirty="0">
                <a:solidFill>
                  <a:schemeClr val="tx1"/>
                </a:solidFill>
              </a:rPr>
              <a:t> to </a:t>
            </a:r>
            <a:r>
              <a:rPr lang="fr-FR" sz="2400" i="1" dirty="0" err="1">
                <a:solidFill>
                  <a:schemeClr val="tx1"/>
                </a:solidFill>
              </a:rPr>
              <a:t>be</a:t>
            </a:r>
            <a:r>
              <a:rPr lang="fr-FR" sz="2400" i="1" dirty="0">
                <a:solidFill>
                  <a:schemeClr val="tx1"/>
                </a:solidFill>
              </a:rPr>
              <a:t> </a:t>
            </a:r>
            <a:r>
              <a:rPr lang="fr-FR" sz="2400" i="1" dirty="0" err="1">
                <a:solidFill>
                  <a:schemeClr val="tx1"/>
                </a:solidFill>
              </a:rPr>
              <a:t>emulated</a:t>
            </a:r>
            <a:r>
              <a:rPr lang="fr-FR" sz="2400" i="1" dirty="0">
                <a:solidFill>
                  <a:schemeClr val="tx1"/>
                </a:solidFill>
              </a:rPr>
              <a:t>?</a:t>
            </a:r>
          </a:p>
          <a:p>
            <a:pPr marL="114300" indent="0">
              <a:spcBef>
                <a:spcPts val="600"/>
              </a:spcBef>
              <a:buNone/>
            </a:pPr>
            <a:r>
              <a:rPr lang="fr-FR" sz="2400" dirty="0">
                <a:solidFill>
                  <a:schemeClr val="bg1">
                    <a:lumMod val="50000"/>
                  </a:schemeClr>
                </a:solidFill>
              </a:rPr>
              <a:t>Données disponibles pour mener l’étude</a:t>
            </a:r>
            <a:r>
              <a:rPr lang="fr-FR" sz="2400" dirty="0">
                <a:solidFill>
                  <a:schemeClr val="tx1"/>
                </a:solidFill>
              </a:rPr>
              <a:t>: documents (texte) décrivant les projets, évaluation des projets</a:t>
            </a:r>
          </a:p>
          <a:p>
            <a:pPr marL="114300" indent="0">
              <a:spcBef>
                <a:spcPts val="600"/>
              </a:spcBef>
              <a:buNone/>
            </a:pPr>
            <a:r>
              <a:rPr lang="fr-FR" sz="2400" dirty="0">
                <a:solidFill>
                  <a:schemeClr val="bg1">
                    <a:lumMod val="50000"/>
                  </a:schemeClr>
                </a:solidFill>
              </a:rPr>
              <a:t>Méthodologie</a:t>
            </a:r>
            <a:r>
              <a:rPr lang="fr-FR" sz="2400" dirty="0">
                <a:solidFill>
                  <a:schemeClr val="tx1"/>
                </a:solidFill>
              </a:rPr>
              <a:t>: réification d’une </a:t>
            </a:r>
            <a:r>
              <a:rPr lang="fr-FR" sz="2400" u="sng" dirty="0">
                <a:solidFill>
                  <a:schemeClr val="tx1"/>
                </a:solidFill>
              </a:rPr>
              <a:t>filiation potentielle entre projets</a:t>
            </a:r>
            <a:r>
              <a:rPr lang="fr-FR" sz="2400" dirty="0">
                <a:solidFill>
                  <a:schemeClr val="tx1"/>
                </a:solidFill>
              </a:rPr>
              <a:t>, recherche d’indicateurs d’ “influence”</a:t>
            </a:r>
          </a:p>
        </p:txBody>
      </p:sp>
    </p:spTree>
    <p:extLst>
      <p:ext uri="{BB962C8B-B14F-4D97-AF65-F5344CB8AC3E}">
        <p14:creationId xmlns:p14="http://schemas.microsoft.com/office/powerpoint/2010/main" val="347340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833223-67B2-6B4E-8A02-24627DD3E8E6}"/>
              </a:ext>
            </a:extLst>
          </p:cNvPr>
          <p:cNvSpPr>
            <a:spLocks noGrp="1"/>
          </p:cNvSpPr>
          <p:nvPr>
            <p:ph type="title"/>
          </p:nvPr>
        </p:nvSpPr>
        <p:spPr/>
        <p:txBody>
          <a:bodyPr/>
          <a:lstStyle/>
          <a:p>
            <a:r>
              <a:rPr lang="fr-FR" dirty="0"/>
              <a:t>Allons-y avec méthode</a:t>
            </a:r>
          </a:p>
        </p:txBody>
      </p:sp>
      <p:sp>
        <p:nvSpPr>
          <p:cNvPr id="13" name="Espace réservé du texte 12">
            <a:extLst>
              <a:ext uri="{FF2B5EF4-FFF2-40B4-BE49-F238E27FC236}">
                <a16:creationId xmlns:a16="http://schemas.microsoft.com/office/drawing/2014/main" id="{A3C17651-7126-D241-BC04-786C2AA224BE}"/>
              </a:ext>
            </a:extLst>
          </p:cNvPr>
          <p:cNvSpPr>
            <a:spLocks noGrp="1"/>
          </p:cNvSpPr>
          <p:nvPr>
            <p:ph type="body" idx="1"/>
          </p:nvPr>
        </p:nvSpPr>
        <p:spPr/>
        <p:txBody>
          <a:bodyPr/>
          <a:lstStyle/>
          <a:p>
            <a:r>
              <a:rPr lang="fr-FR" dirty="0"/>
              <a:t>Quel(s) traitement (s) ? ou plutôt quelle (s) tâche (s) (!)</a:t>
            </a:r>
          </a:p>
        </p:txBody>
      </p:sp>
      <p:pic>
        <p:nvPicPr>
          <p:cNvPr id="7" name="Image 6">
            <a:extLst>
              <a:ext uri="{FF2B5EF4-FFF2-40B4-BE49-F238E27FC236}">
                <a16:creationId xmlns:a16="http://schemas.microsoft.com/office/drawing/2014/main" id="{DF8F504E-FB6D-ED48-AA99-E2BAEAFC576D}"/>
              </a:ext>
            </a:extLst>
          </p:cNvPr>
          <p:cNvPicPr>
            <a:picLocks noChangeAspect="1"/>
          </p:cNvPicPr>
          <p:nvPr/>
        </p:nvPicPr>
        <p:blipFill>
          <a:blip r:embed="rId3"/>
          <a:stretch>
            <a:fillRect/>
          </a:stretch>
        </p:blipFill>
        <p:spPr>
          <a:xfrm>
            <a:off x="0" y="1660108"/>
            <a:ext cx="9144000" cy="3472677"/>
          </a:xfrm>
          <a:prstGeom prst="rect">
            <a:avLst/>
          </a:prstGeom>
        </p:spPr>
      </p:pic>
      <p:pic>
        <p:nvPicPr>
          <p:cNvPr id="8" name="Image 7">
            <a:extLst>
              <a:ext uri="{FF2B5EF4-FFF2-40B4-BE49-F238E27FC236}">
                <a16:creationId xmlns:a16="http://schemas.microsoft.com/office/drawing/2014/main" id="{9EA8366A-8086-8A40-A4FF-6F115003BDFE}"/>
              </a:ext>
            </a:extLst>
          </p:cNvPr>
          <p:cNvPicPr>
            <a:picLocks noChangeAspect="1"/>
          </p:cNvPicPr>
          <p:nvPr/>
        </p:nvPicPr>
        <p:blipFill>
          <a:blip r:embed="rId4"/>
          <a:stretch>
            <a:fillRect/>
          </a:stretch>
        </p:blipFill>
        <p:spPr>
          <a:xfrm>
            <a:off x="0" y="1668345"/>
            <a:ext cx="618565" cy="590868"/>
          </a:xfrm>
          <a:prstGeom prst="rect">
            <a:avLst/>
          </a:prstGeom>
        </p:spPr>
      </p:pic>
      <p:pic>
        <p:nvPicPr>
          <p:cNvPr id="10" name="Image 9">
            <a:extLst>
              <a:ext uri="{FF2B5EF4-FFF2-40B4-BE49-F238E27FC236}">
                <a16:creationId xmlns:a16="http://schemas.microsoft.com/office/drawing/2014/main" id="{FCCA5DB6-6735-3E4A-80FA-2F12ECFA85CF}"/>
              </a:ext>
            </a:extLst>
          </p:cNvPr>
          <p:cNvPicPr>
            <a:picLocks noChangeAspect="1"/>
          </p:cNvPicPr>
          <p:nvPr/>
        </p:nvPicPr>
        <p:blipFill>
          <a:blip r:embed="rId4"/>
          <a:stretch>
            <a:fillRect/>
          </a:stretch>
        </p:blipFill>
        <p:spPr>
          <a:xfrm>
            <a:off x="5069541" y="1668345"/>
            <a:ext cx="618565" cy="590868"/>
          </a:xfrm>
          <a:prstGeom prst="rect">
            <a:avLst/>
          </a:prstGeom>
        </p:spPr>
      </p:pic>
      <p:pic>
        <p:nvPicPr>
          <p:cNvPr id="9" name="Image 8">
            <a:extLst>
              <a:ext uri="{FF2B5EF4-FFF2-40B4-BE49-F238E27FC236}">
                <a16:creationId xmlns:a16="http://schemas.microsoft.com/office/drawing/2014/main" id="{BEA37212-4746-7C42-BC9F-33C556B89D06}"/>
              </a:ext>
            </a:extLst>
          </p:cNvPr>
          <p:cNvPicPr>
            <a:picLocks noChangeAspect="1"/>
          </p:cNvPicPr>
          <p:nvPr/>
        </p:nvPicPr>
        <p:blipFill>
          <a:blip r:embed="rId5"/>
          <a:stretch>
            <a:fillRect/>
          </a:stretch>
        </p:blipFill>
        <p:spPr>
          <a:xfrm>
            <a:off x="3860800" y="3660925"/>
            <a:ext cx="465337" cy="453091"/>
          </a:xfrm>
          <a:prstGeom prst="rect">
            <a:avLst/>
          </a:prstGeom>
        </p:spPr>
      </p:pic>
      <p:sp>
        <p:nvSpPr>
          <p:cNvPr id="11" name="Rectangle 10">
            <a:extLst>
              <a:ext uri="{FF2B5EF4-FFF2-40B4-BE49-F238E27FC236}">
                <a16:creationId xmlns:a16="http://schemas.microsoft.com/office/drawing/2014/main" id="{037956B3-37E7-5746-9206-3315D694619C}"/>
              </a:ext>
            </a:extLst>
          </p:cNvPr>
          <p:cNvSpPr/>
          <p:nvPr/>
        </p:nvSpPr>
        <p:spPr>
          <a:xfrm>
            <a:off x="3860800" y="3660925"/>
            <a:ext cx="2540000" cy="99769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1CFC8C8-9E63-3B4E-ABE2-E99C00B2C711}"/>
              </a:ext>
            </a:extLst>
          </p:cNvPr>
          <p:cNvSpPr/>
          <p:nvPr/>
        </p:nvSpPr>
        <p:spPr>
          <a:xfrm>
            <a:off x="7180730" y="4865948"/>
            <a:ext cx="2104465" cy="423180"/>
          </a:xfrm>
          <a:prstGeom prst="rect">
            <a:avLst/>
          </a:prstGeom>
          <a:noFill/>
          <a:ln>
            <a:noFill/>
          </a:ln>
        </p:spPr>
        <p:txBody>
          <a:bodyPr spcFirstLastPara="1" wrap="square" lIns="91425" tIns="91425" rIns="91425" bIns="91425" anchor="t" anchorCtr="0">
            <a:noAutofit/>
          </a:bodyPr>
          <a:lstStyle/>
          <a:p>
            <a:r>
              <a:rPr lang="fr-FR" sz="1200" dirty="0" err="1">
                <a:solidFill>
                  <a:srgbClr val="999999"/>
                </a:solidFill>
              </a:rPr>
              <a:t>Brehmer</a:t>
            </a:r>
            <a:r>
              <a:rPr lang="fr-FR" sz="1200" dirty="0">
                <a:solidFill>
                  <a:srgbClr val="999999"/>
                </a:solidFill>
              </a:rPr>
              <a:t> &amp; </a:t>
            </a:r>
            <a:r>
              <a:rPr lang="fr-FR" sz="1200" dirty="0" err="1">
                <a:solidFill>
                  <a:srgbClr val="999999"/>
                </a:solidFill>
              </a:rPr>
              <a:t>Munzner</a:t>
            </a:r>
            <a:r>
              <a:rPr lang="fr-FR" sz="1200" dirty="0">
                <a:solidFill>
                  <a:srgbClr val="999999"/>
                </a:solidFill>
              </a:rPr>
              <a:t> 2013</a:t>
            </a:r>
          </a:p>
        </p:txBody>
      </p:sp>
      <p:sp>
        <p:nvSpPr>
          <p:cNvPr id="14" name="Rectangle 13">
            <a:extLst>
              <a:ext uri="{FF2B5EF4-FFF2-40B4-BE49-F238E27FC236}">
                <a16:creationId xmlns:a16="http://schemas.microsoft.com/office/drawing/2014/main" id="{150A4164-6099-3343-BC65-B4E0DFB55DEC}"/>
              </a:ext>
            </a:extLst>
          </p:cNvPr>
          <p:cNvSpPr/>
          <p:nvPr/>
        </p:nvSpPr>
        <p:spPr>
          <a:xfrm>
            <a:off x="0" y="1622855"/>
            <a:ext cx="9144000" cy="7020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18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505F6-8E3B-2A42-90A9-020D1AA6CAFE}"/>
              </a:ext>
            </a:extLst>
          </p:cNvPr>
          <p:cNvSpPr>
            <a:spLocks noGrp="1"/>
          </p:cNvSpPr>
          <p:nvPr>
            <p:ph type="title"/>
          </p:nvPr>
        </p:nvSpPr>
        <p:spPr/>
        <p:txBody>
          <a:bodyPr/>
          <a:lstStyle/>
          <a:p>
            <a:r>
              <a:rPr lang="fr-FR" dirty="0"/>
              <a:t>Exploration et traitement des données</a:t>
            </a:r>
          </a:p>
        </p:txBody>
      </p:sp>
      <p:sp>
        <p:nvSpPr>
          <p:cNvPr id="3" name="Titre 1">
            <a:extLst>
              <a:ext uri="{FF2B5EF4-FFF2-40B4-BE49-F238E27FC236}">
                <a16:creationId xmlns:a16="http://schemas.microsoft.com/office/drawing/2014/main" id="{6FA2B8B4-6BA2-B84C-9FF7-327FAA2777D9}"/>
              </a:ext>
            </a:extLst>
          </p:cNvPr>
          <p:cNvSpPr txBox="1">
            <a:spLocks/>
          </p:cNvSpPr>
          <p:nvPr/>
        </p:nvSpPr>
        <p:spPr>
          <a:xfrm>
            <a:off x="311700" y="2999347"/>
            <a:ext cx="85206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fr-FR" sz="2800" dirty="0"/>
              <a:t>Le point de vue du data </a:t>
            </a:r>
            <a:r>
              <a:rPr lang="fr-FR" sz="2800" dirty="0" err="1"/>
              <a:t>scientist</a:t>
            </a:r>
            <a:endParaRPr lang="fr-FR" sz="2800" dirty="0"/>
          </a:p>
        </p:txBody>
      </p:sp>
    </p:spTree>
    <p:extLst>
      <p:ext uri="{BB962C8B-B14F-4D97-AF65-F5344CB8AC3E}">
        <p14:creationId xmlns:p14="http://schemas.microsoft.com/office/powerpoint/2010/main" val="134047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27B25-2D00-344C-986A-65431D44CF44}"/>
              </a:ext>
            </a:extLst>
          </p:cNvPr>
          <p:cNvSpPr>
            <a:spLocks noGrp="1"/>
          </p:cNvSpPr>
          <p:nvPr>
            <p:ph type="title"/>
          </p:nvPr>
        </p:nvSpPr>
        <p:spPr/>
        <p:txBody>
          <a:bodyPr/>
          <a:lstStyle/>
          <a:p>
            <a:r>
              <a:rPr lang="fr-FR" dirty="0"/>
              <a:t>Quelle idée des données ?</a:t>
            </a:r>
          </a:p>
        </p:txBody>
      </p:sp>
      <p:sp>
        <p:nvSpPr>
          <p:cNvPr id="3" name="Espace réservé du texte 2">
            <a:extLst>
              <a:ext uri="{FF2B5EF4-FFF2-40B4-BE49-F238E27FC236}">
                <a16:creationId xmlns:a16="http://schemas.microsoft.com/office/drawing/2014/main" id="{3B56D236-3F8E-9F44-8AF8-998947E85F3A}"/>
              </a:ext>
            </a:extLst>
          </p:cNvPr>
          <p:cNvSpPr>
            <a:spLocks noGrp="1"/>
          </p:cNvSpPr>
          <p:nvPr>
            <p:ph type="body" idx="1"/>
          </p:nvPr>
        </p:nvSpPr>
        <p:spPr/>
        <p:txBody>
          <a:bodyPr/>
          <a:lstStyle/>
          <a:p>
            <a:r>
              <a:rPr lang="fr-FR" sz="2400" dirty="0"/>
              <a:t>Les données n’arriveraient donc que dans un deuxième temps, en théorie.</a:t>
            </a:r>
          </a:p>
          <a:p>
            <a:endParaRPr lang="fr-FR" sz="2400" dirty="0"/>
          </a:p>
          <a:p>
            <a:endParaRPr lang="fr-FR" sz="2400" dirty="0"/>
          </a:p>
          <a:p>
            <a:r>
              <a:rPr lang="fr-FR" sz="2400" dirty="0"/>
              <a:t>Le chercheur en SHS voit dans les données des ferments de réponses aux questions qu’il pose.</a:t>
            </a:r>
            <a:br>
              <a:rPr lang="fr-FR" sz="2400" dirty="0"/>
            </a:br>
            <a:r>
              <a:rPr lang="fr-FR" sz="2400" dirty="0"/>
              <a:t>Mais qu’en est-il du chercheur en informatique ?</a:t>
            </a:r>
          </a:p>
        </p:txBody>
      </p:sp>
      <p:sp>
        <p:nvSpPr>
          <p:cNvPr id="4" name="Rectangle 3">
            <a:extLst>
              <a:ext uri="{FF2B5EF4-FFF2-40B4-BE49-F238E27FC236}">
                <a16:creationId xmlns:a16="http://schemas.microsoft.com/office/drawing/2014/main" id="{73DE6ED6-93EF-E646-95FC-6CD26AD19C12}"/>
              </a:ext>
            </a:extLst>
          </p:cNvPr>
          <p:cNvSpPr/>
          <p:nvPr/>
        </p:nvSpPr>
        <p:spPr>
          <a:xfrm>
            <a:off x="4260300" y="1985061"/>
            <a:ext cx="4572000" cy="738664"/>
          </a:xfrm>
          <a:prstGeom prst="rect">
            <a:avLst/>
          </a:prstGeom>
        </p:spPr>
        <p:txBody>
          <a:bodyPr wrap="square">
            <a:spAutoFit/>
          </a:bodyPr>
          <a:lstStyle/>
          <a:p>
            <a:r>
              <a:rPr lang="fr-FR" i="1" dirty="0">
                <a:solidFill>
                  <a:schemeClr val="tx1">
                    <a:lumMod val="50000"/>
                    <a:lumOff val="50000"/>
                  </a:schemeClr>
                </a:solidFill>
                <a:latin typeface="Arial" panose="020B0604020202020204" pitchFamily="34" charset="0"/>
              </a:rPr>
              <a:t>In </a:t>
            </a:r>
            <a:r>
              <a:rPr lang="fr-FR" i="1" dirty="0" err="1">
                <a:solidFill>
                  <a:schemeClr val="tx1">
                    <a:lumMod val="50000"/>
                    <a:lumOff val="50000"/>
                  </a:schemeClr>
                </a:solidFill>
                <a:latin typeface="Arial" panose="020B0604020202020204" pitchFamily="34" charset="0"/>
              </a:rPr>
              <a:t>theory</a:t>
            </a:r>
            <a:r>
              <a:rPr lang="fr-FR" i="1" dirty="0">
                <a:solidFill>
                  <a:schemeClr val="tx1">
                    <a:lumMod val="50000"/>
                    <a:lumOff val="50000"/>
                  </a:schemeClr>
                </a:solidFill>
                <a:latin typeface="Arial" panose="020B0604020202020204" pitchFamily="34" charset="0"/>
              </a:rPr>
              <a:t> </a:t>
            </a:r>
            <a:r>
              <a:rPr lang="fr-FR" i="1" dirty="0" err="1">
                <a:solidFill>
                  <a:schemeClr val="tx1">
                    <a:lumMod val="50000"/>
                    <a:lumOff val="50000"/>
                  </a:schemeClr>
                </a:solidFill>
                <a:latin typeface="Arial" panose="020B0604020202020204" pitchFamily="34" charset="0"/>
              </a:rPr>
              <a:t>there</a:t>
            </a:r>
            <a:r>
              <a:rPr lang="fr-FR" i="1" dirty="0">
                <a:solidFill>
                  <a:schemeClr val="tx1">
                    <a:lumMod val="50000"/>
                    <a:lumOff val="50000"/>
                  </a:schemeClr>
                </a:solidFill>
                <a:latin typeface="Arial" panose="020B0604020202020204" pitchFamily="34" charset="0"/>
              </a:rPr>
              <a:t> </a:t>
            </a:r>
            <a:r>
              <a:rPr lang="fr-FR" i="1" dirty="0" err="1">
                <a:solidFill>
                  <a:schemeClr val="tx1">
                    <a:lumMod val="50000"/>
                    <a:lumOff val="50000"/>
                  </a:schemeClr>
                </a:solidFill>
                <a:latin typeface="Arial" panose="020B0604020202020204" pitchFamily="34" charset="0"/>
              </a:rPr>
              <a:t>is</a:t>
            </a:r>
            <a:r>
              <a:rPr lang="fr-FR" i="1" dirty="0">
                <a:solidFill>
                  <a:schemeClr val="tx1">
                    <a:lumMod val="50000"/>
                    <a:lumOff val="50000"/>
                  </a:schemeClr>
                </a:solidFill>
                <a:latin typeface="Arial" panose="020B0604020202020204" pitchFamily="34" charset="0"/>
              </a:rPr>
              <a:t> no </a:t>
            </a:r>
            <a:r>
              <a:rPr lang="fr-FR" i="1" dirty="0" err="1">
                <a:solidFill>
                  <a:schemeClr val="tx1">
                    <a:lumMod val="50000"/>
                    <a:lumOff val="50000"/>
                  </a:schemeClr>
                </a:solidFill>
                <a:latin typeface="Arial" panose="020B0604020202020204" pitchFamily="34" charset="0"/>
              </a:rPr>
              <a:t>difference</a:t>
            </a:r>
            <a:r>
              <a:rPr lang="fr-FR" i="1" dirty="0">
                <a:solidFill>
                  <a:schemeClr val="tx1">
                    <a:lumMod val="50000"/>
                    <a:lumOff val="50000"/>
                  </a:schemeClr>
                </a:solidFill>
                <a:latin typeface="Arial" panose="020B0604020202020204" pitchFamily="34" charset="0"/>
              </a:rPr>
              <a:t> </a:t>
            </a:r>
            <a:r>
              <a:rPr lang="fr-FR" i="1" dirty="0" err="1">
                <a:solidFill>
                  <a:schemeClr val="tx1">
                    <a:lumMod val="50000"/>
                    <a:lumOff val="50000"/>
                  </a:schemeClr>
                </a:solidFill>
                <a:latin typeface="Arial" panose="020B0604020202020204" pitchFamily="34" charset="0"/>
              </a:rPr>
              <a:t>between</a:t>
            </a:r>
            <a:r>
              <a:rPr lang="fr-FR" i="1" dirty="0">
                <a:solidFill>
                  <a:schemeClr val="tx1">
                    <a:lumMod val="50000"/>
                    <a:lumOff val="50000"/>
                  </a:schemeClr>
                </a:solidFill>
                <a:latin typeface="Arial" panose="020B0604020202020204" pitchFamily="34" charset="0"/>
              </a:rPr>
              <a:t> </a:t>
            </a:r>
            <a:r>
              <a:rPr lang="fr-FR" i="1" dirty="0" err="1">
                <a:solidFill>
                  <a:schemeClr val="tx1">
                    <a:lumMod val="50000"/>
                    <a:lumOff val="50000"/>
                  </a:schemeClr>
                </a:solidFill>
                <a:latin typeface="Arial" panose="020B0604020202020204" pitchFamily="34" charset="0"/>
              </a:rPr>
              <a:t>theory</a:t>
            </a:r>
            <a:r>
              <a:rPr lang="fr-FR" i="1" dirty="0">
                <a:solidFill>
                  <a:schemeClr val="tx1">
                    <a:lumMod val="50000"/>
                    <a:lumOff val="50000"/>
                  </a:schemeClr>
                </a:solidFill>
                <a:latin typeface="Arial" panose="020B0604020202020204" pitchFamily="34" charset="0"/>
              </a:rPr>
              <a:t> and practice. In practice </a:t>
            </a:r>
            <a:r>
              <a:rPr lang="fr-FR" i="1" dirty="0" err="1">
                <a:solidFill>
                  <a:schemeClr val="tx1">
                    <a:lumMod val="50000"/>
                    <a:lumOff val="50000"/>
                  </a:schemeClr>
                </a:solidFill>
                <a:latin typeface="Arial" panose="020B0604020202020204" pitchFamily="34" charset="0"/>
              </a:rPr>
              <a:t>there</a:t>
            </a:r>
            <a:r>
              <a:rPr lang="fr-FR" i="1" dirty="0">
                <a:solidFill>
                  <a:schemeClr val="tx1">
                    <a:lumMod val="50000"/>
                    <a:lumOff val="50000"/>
                  </a:schemeClr>
                </a:solidFill>
                <a:latin typeface="Arial" panose="020B0604020202020204" pitchFamily="34" charset="0"/>
              </a:rPr>
              <a:t> </a:t>
            </a:r>
            <a:r>
              <a:rPr lang="fr-FR" i="1" dirty="0" err="1">
                <a:solidFill>
                  <a:schemeClr val="tx1">
                    <a:lumMod val="50000"/>
                    <a:lumOff val="50000"/>
                  </a:schemeClr>
                </a:solidFill>
                <a:latin typeface="Arial" panose="020B0604020202020204" pitchFamily="34" charset="0"/>
              </a:rPr>
              <a:t>is</a:t>
            </a:r>
            <a:r>
              <a:rPr lang="fr-FR" i="1" dirty="0">
                <a:solidFill>
                  <a:schemeClr val="tx1">
                    <a:lumMod val="50000"/>
                    <a:lumOff val="50000"/>
                  </a:schemeClr>
                </a:solidFill>
                <a:latin typeface="Arial" panose="020B0604020202020204" pitchFamily="34" charset="0"/>
              </a:rPr>
              <a:t>.</a:t>
            </a:r>
          </a:p>
          <a:p>
            <a:r>
              <a:rPr lang="fr-FR" dirty="0">
                <a:solidFill>
                  <a:schemeClr val="tx1">
                    <a:lumMod val="50000"/>
                    <a:lumOff val="50000"/>
                  </a:schemeClr>
                </a:solidFill>
                <a:latin typeface="Arial" panose="020B0604020202020204" pitchFamily="34" charset="0"/>
              </a:rPr>
              <a:t>			– Yogi </a:t>
            </a:r>
            <a:r>
              <a:rPr lang="fr-FR" dirty="0" err="1">
                <a:solidFill>
                  <a:schemeClr val="tx1">
                    <a:lumMod val="50000"/>
                    <a:lumOff val="50000"/>
                  </a:schemeClr>
                </a:solidFill>
                <a:latin typeface="Arial" panose="020B0604020202020204" pitchFamily="34" charset="0"/>
              </a:rPr>
              <a:t>Berra</a:t>
            </a:r>
            <a:endParaRPr lang="fr-FR" dirty="0">
              <a:solidFill>
                <a:schemeClr val="tx1">
                  <a:lumMod val="50000"/>
                  <a:lumOff val="50000"/>
                </a:schemeClr>
              </a:solidFill>
              <a:latin typeface="Arial" panose="020B0604020202020204" pitchFamily="34" charset="0"/>
            </a:endParaRPr>
          </a:p>
        </p:txBody>
      </p:sp>
    </p:spTree>
    <p:extLst>
      <p:ext uri="{BB962C8B-B14F-4D97-AF65-F5344CB8AC3E}">
        <p14:creationId xmlns:p14="http://schemas.microsoft.com/office/powerpoint/2010/main" val="405136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15CDB-2D24-0E4D-98FE-FF1A3DC73DA7}"/>
              </a:ext>
            </a:extLst>
          </p:cNvPr>
          <p:cNvSpPr>
            <a:spLocks noGrp="1"/>
          </p:cNvSpPr>
          <p:nvPr>
            <p:ph type="title"/>
          </p:nvPr>
        </p:nvSpPr>
        <p:spPr/>
        <p:txBody>
          <a:bodyPr/>
          <a:lstStyle/>
          <a:p>
            <a:r>
              <a:rPr lang="fr-FR" dirty="0"/>
              <a:t>Déroulé</a:t>
            </a:r>
          </a:p>
        </p:txBody>
      </p:sp>
      <p:sp>
        <p:nvSpPr>
          <p:cNvPr id="3" name="Espace réservé du texte 2">
            <a:extLst>
              <a:ext uri="{FF2B5EF4-FFF2-40B4-BE49-F238E27FC236}">
                <a16:creationId xmlns:a16="http://schemas.microsoft.com/office/drawing/2014/main" id="{64D05361-51CE-6E4E-B1BA-46EAD6564454}"/>
              </a:ext>
            </a:extLst>
          </p:cNvPr>
          <p:cNvSpPr>
            <a:spLocks noGrp="1"/>
          </p:cNvSpPr>
          <p:nvPr>
            <p:ph type="body" idx="1"/>
          </p:nvPr>
        </p:nvSpPr>
        <p:spPr/>
        <p:txBody>
          <a:bodyPr/>
          <a:lstStyle/>
          <a:p>
            <a:pPr marL="114300" indent="0">
              <a:buNone/>
            </a:pPr>
            <a:r>
              <a:rPr lang="fr-FR" dirty="0"/>
              <a:t>L</a:t>
            </a:r>
            <a:r>
              <a:rPr lang="fr-FR" i="1" dirty="0"/>
              <a:t>’exploration comme un dialogue entre SHS et informatique</a:t>
            </a:r>
            <a:endParaRPr lang="fr-FR" dirty="0"/>
          </a:p>
          <a:p>
            <a:r>
              <a:rPr lang="fr-FR" dirty="0"/>
              <a:t>Introduction: exploration et « science des données »</a:t>
            </a:r>
          </a:p>
          <a:p>
            <a:r>
              <a:rPr lang="fr-FR" dirty="0"/>
              <a:t>L’exploration, une démarche structurée</a:t>
            </a:r>
          </a:p>
          <a:p>
            <a:pPr lvl="1">
              <a:lnSpc>
                <a:spcPct val="100000"/>
              </a:lnSpc>
              <a:spcBef>
                <a:spcPts val="400"/>
              </a:spcBef>
            </a:pPr>
            <a:r>
              <a:rPr lang="fr-FR" dirty="0"/>
              <a:t>Un mauvais exemple</a:t>
            </a:r>
          </a:p>
          <a:p>
            <a:pPr lvl="1">
              <a:lnSpc>
                <a:spcPct val="100000"/>
              </a:lnSpc>
              <a:spcBef>
                <a:spcPts val="400"/>
              </a:spcBef>
            </a:pPr>
            <a:r>
              <a:rPr lang="fr-FR" dirty="0"/>
              <a:t>Un bon exemple</a:t>
            </a:r>
          </a:p>
          <a:p>
            <a:pPr>
              <a:lnSpc>
                <a:spcPct val="100000"/>
              </a:lnSpc>
              <a:spcBef>
                <a:spcPts val="400"/>
              </a:spcBef>
            </a:pPr>
            <a:r>
              <a:rPr lang="fr-FR" dirty="0"/>
              <a:t>Exploration et traitement des données, le point de vue du data </a:t>
            </a:r>
            <a:r>
              <a:rPr lang="fr-FR" dirty="0" err="1"/>
              <a:t>scientist</a:t>
            </a:r>
            <a:endParaRPr lang="fr-FR" dirty="0"/>
          </a:p>
          <a:p>
            <a:pPr>
              <a:lnSpc>
                <a:spcPct val="100000"/>
              </a:lnSpc>
              <a:spcBef>
                <a:spcPts val="400"/>
              </a:spcBef>
            </a:pPr>
            <a:r>
              <a:rPr lang="fr-FR" dirty="0"/>
              <a:t>Un exemple réussi de recherche interdisciplinaire</a:t>
            </a:r>
          </a:p>
          <a:p>
            <a:pPr>
              <a:lnSpc>
                <a:spcPct val="100000"/>
              </a:lnSpc>
              <a:spcBef>
                <a:spcPts val="400"/>
              </a:spcBef>
            </a:pPr>
            <a:r>
              <a:rPr lang="fr-FR" dirty="0"/>
              <a:t>Data science, exploration et IA ?</a:t>
            </a:r>
          </a:p>
          <a:p>
            <a:pPr>
              <a:lnSpc>
                <a:spcPct val="100000"/>
              </a:lnSpc>
              <a:spcBef>
                <a:spcPts val="400"/>
              </a:spcBef>
            </a:pPr>
            <a:r>
              <a:rPr lang="fr-FR" dirty="0"/>
              <a:t>Un mot de conclusion</a:t>
            </a:r>
          </a:p>
        </p:txBody>
      </p:sp>
    </p:spTree>
    <p:extLst>
      <p:ext uri="{BB962C8B-B14F-4D97-AF65-F5344CB8AC3E}">
        <p14:creationId xmlns:p14="http://schemas.microsoft.com/office/powerpoint/2010/main" val="397092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D4B69-3D42-B946-89B7-37C0310B797D}"/>
              </a:ext>
            </a:extLst>
          </p:cNvPr>
          <p:cNvSpPr>
            <a:spLocks noGrp="1"/>
          </p:cNvSpPr>
          <p:nvPr>
            <p:ph type="title"/>
          </p:nvPr>
        </p:nvSpPr>
        <p:spPr/>
        <p:txBody>
          <a:bodyPr/>
          <a:lstStyle/>
          <a:p>
            <a:r>
              <a:rPr lang="fr-FR" dirty="0"/>
              <a:t>L’exploration avant l’exploration</a:t>
            </a:r>
          </a:p>
        </p:txBody>
      </p:sp>
      <p:sp>
        <p:nvSpPr>
          <p:cNvPr id="3" name="Espace réservé du texte 2">
            <a:extLst>
              <a:ext uri="{FF2B5EF4-FFF2-40B4-BE49-F238E27FC236}">
                <a16:creationId xmlns:a16="http://schemas.microsoft.com/office/drawing/2014/main" id="{87DEDEB9-1388-3A4C-8C7B-B23048E43E61}"/>
              </a:ext>
            </a:extLst>
          </p:cNvPr>
          <p:cNvSpPr>
            <a:spLocks noGrp="1"/>
          </p:cNvSpPr>
          <p:nvPr>
            <p:ph type="body" idx="1"/>
          </p:nvPr>
        </p:nvSpPr>
        <p:spPr/>
        <p:txBody>
          <a:bodyPr/>
          <a:lstStyle/>
          <a:p>
            <a:r>
              <a:rPr lang="fr-FR" sz="2400" dirty="0"/>
              <a:t>Complétude/Qualité des données</a:t>
            </a:r>
          </a:p>
          <a:p>
            <a:pPr lvl="1"/>
            <a:r>
              <a:rPr lang="fr-FR" sz="2000" dirty="0"/>
              <a:t>Les variables sont-elles toutes renseignées ? Y a-t-il moyen de pallier à cette déficience ?</a:t>
            </a:r>
          </a:p>
          <a:p>
            <a:pPr lvl="1"/>
            <a:r>
              <a:rPr lang="fr-FR" sz="2000" dirty="0"/>
              <a:t>Les données sont-elles fiables ? Les variables sont-elles clairement interprétables ?</a:t>
            </a:r>
          </a:p>
        </p:txBody>
      </p:sp>
      <p:pic>
        <p:nvPicPr>
          <p:cNvPr id="13" name="Image 12">
            <a:extLst>
              <a:ext uri="{FF2B5EF4-FFF2-40B4-BE49-F238E27FC236}">
                <a16:creationId xmlns:a16="http://schemas.microsoft.com/office/drawing/2014/main" id="{13705F96-1ED1-B447-8EF8-E69CDCA471F7}"/>
              </a:ext>
            </a:extLst>
          </p:cNvPr>
          <p:cNvPicPr>
            <a:picLocks noChangeAspect="1"/>
          </p:cNvPicPr>
          <p:nvPr/>
        </p:nvPicPr>
        <p:blipFill>
          <a:blip r:embed="rId2"/>
          <a:stretch>
            <a:fillRect/>
          </a:stretch>
        </p:blipFill>
        <p:spPr>
          <a:xfrm>
            <a:off x="4724400" y="3226564"/>
            <a:ext cx="4419600" cy="1916935"/>
          </a:xfrm>
          <a:prstGeom prst="rect">
            <a:avLst/>
          </a:prstGeom>
        </p:spPr>
      </p:pic>
      <p:sp>
        <p:nvSpPr>
          <p:cNvPr id="14" name="Rectangle 13">
            <a:extLst>
              <a:ext uri="{FF2B5EF4-FFF2-40B4-BE49-F238E27FC236}">
                <a16:creationId xmlns:a16="http://schemas.microsoft.com/office/drawing/2014/main" id="{B5B72E38-0F89-BE43-81BF-D20D62CEFC40}"/>
              </a:ext>
            </a:extLst>
          </p:cNvPr>
          <p:cNvSpPr/>
          <p:nvPr/>
        </p:nvSpPr>
        <p:spPr>
          <a:xfrm>
            <a:off x="53543" y="3998268"/>
            <a:ext cx="4650261" cy="815608"/>
          </a:xfrm>
          <a:prstGeom prst="rect">
            <a:avLst/>
          </a:prstGeom>
          <a:ln>
            <a:solidFill>
              <a:srgbClr val="00B050"/>
            </a:solidFill>
          </a:ln>
        </p:spPr>
        <p:txBody>
          <a:bodyPr wrap="square">
            <a:spAutoFit/>
          </a:bodyPr>
          <a:lstStyle/>
          <a:p>
            <a:r>
              <a:rPr lang="fr-FR" b="1" dirty="0" err="1">
                <a:solidFill>
                  <a:srgbClr val="008000"/>
                </a:solidFill>
                <a:latin typeface="Courier New" panose="02070309020205020404" pitchFamily="49" charset="0"/>
              </a:rPr>
              <a:t>missingdata_df</a:t>
            </a:r>
            <a:r>
              <a:rPr lang="fr-FR" b="1" dirty="0">
                <a:solidFill>
                  <a:srgbClr val="008000"/>
                </a:solidFill>
                <a:latin typeface="Courier New" panose="02070309020205020404" pitchFamily="49" charset="0"/>
              </a:rPr>
              <a:t> = </a:t>
            </a:r>
            <a:r>
              <a:rPr lang="fr-FR" b="1" dirty="0" err="1">
                <a:solidFill>
                  <a:srgbClr val="008000"/>
                </a:solidFill>
                <a:latin typeface="Courier New" panose="02070309020205020404" pitchFamily="49" charset="0"/>
              </a:rPr>
              <a:t>data.columns</a:t>
            </a:r>
            <a:r>
              <a:rPr lang="fr-FR" b="1" dirty="0">
                <a:solidFill>
                  <a:srgbClr val="008000"/>
                </a:solidFill>
                <a:latin typeface="Courier New" panose="02070309020205020404" pitchFamily="49" charset="0"/>
              </a:rPr>
              <a:t>[</a:t>
            </a:r>
            <a:r>
              <a:rPr lang="fr-FR" b="1" dirty="0" err="1">
                <a:solidFill>
                  <a:srgbClr val="008000"/>
                </a:solidFill>
                <a:latin typeface="Courier New" panose="02070309020205020404" pitchFamily="49" charset="0"/>
              </a:rPr>
              <a:t>data.isnull</a:t>
            </a:r>
            <a:r>
              <a:rPr lang="fr-FR" b="1" dirty="0">
                <a:solidFill>
                  <a:srgbClr val="008000"/>
                </a:solidFill>
                <a:latin typeface="Courier New" panose="02070309020205020404" pitchFamily="49" charset="0"/>
              </a:rPr>
              <a:t>().</a:t>
            </a:r>
            <a:r>
              <a:rPr lang="fr-FR" b="1" dirty="0" err="1">
                <a:solidFill>
                  <a:srgbClr val="008000"/>
                </a:solidFill>
                <a:latin typeface="Courier New" panose="02070309020205020404" pitchFamily="49" charset="0"/>
              </a:rPr>
              <a:t>any</a:t>
            </a:r>
            <a:r>
              <a:rPr lang="fr-FR" b="1" dirty="0">
                <a:solidFill>
                  <a:srgbClr val="008000"/>
                </a:solidFill>
                <a:latin typeface="Courier New" panose="02070309020205020404" pitchFamily="49" charset="0"/>
              </a:rPr>
              <a:t>()].</a:t>
            </a:r>
            <a:r>
              <a:rPr lang="fr-FR" b="1" dirty="0" err="1">
                <a:solidFill>
                  <a:srgbClr val="008000"/>
                </a:solidFill>
                <a:latin typeface="Courier New" panose="02070309020205020404" pitchFamily="49" charset="0"/>
              </a:rPr>
              <a:t>tolist</a:t>
            </a:r>
            <a:r>
              <a:rPr lang="fr-FR" b="1" dirty="0">
                <a:solidFill>
                  <a:srgbClr val="008000"/>
                </a:solidFill>
                <a:latin typeface="Courier New" panose="02070309020205020404" pitchFamily="49" charset="0"/>
              </a:rPr>
              <a:t>()</a:t>
            </a:r>
          </a:p>
          <a:p>
            <a:pPr>
              <a:spcBef>
                <a:spcPts val="600"/>
              </a:spcBef>
            </a:pPr>
            <a:r>
              <a:rPr lang="fr-FR" b="1" dirty="0" err="1">
                <a:solidFill>
                  <a:srgbClr val="008000"/>
                </a:solidFill>
                <a:latin typeface="Courier New" panose="02070309020205020404" pitchFamily="49" charset="0"/>
              </a:rPr>
              <a:t>msno.matrix</a:t>
            </a:r>
            <a:r>
              <a:rPr lang="fr-FR" b="1" dirty="0">
                <a:solidFill>
                  <a:srgbClr val="008000"/>
                </a:solidFill>
                <a:latin typeface="Courier New" panose="02070309020205020404" pitchFamily="49" charset="0"/>
              </a:rPr>
              <a:t>(data[</a:t>
            </a:r>
            <a:r>
              <a:rPr lang="fr-FR" b="1" dirty="0" err="1">
                <a:solidFill>
                  <a:srgbClr val="008000"/>
                </a:solidFill>
                <a:latin typeface="Courier New" panose="02070309020205020404" pitchFamily="49" charset="0"/>
              </a:rPr>
              <a:t>missingdata_df</a:t>
            </a:r>
            <a:r>
              <a:rPr lang="fr-FR" b="1" dirty="0">
                <a:solidFill>
                  <a:srgbClr val="008000"/>
                </a:solidFill>
                <a:latin typeface="Courier New" panose="02070309020205020404" pitchFamily="49" charset="0"/>
              </a:rPr>
              <a:t>])</a:t>
            </a:r>
          </a:p>
        </p:txBody>
      </p:sp>
      <p:pic>
        <p:nvPicPr>
          <p:cNvPr id="19" name="Google Shape;60;p14">
            <a:extLst>
              <a:ext uri="{FF2B5EF4-FFF2-40B4-BE49-F238E27FC236}">
                <a16:creationId xmlns:a16="http://schemas.microsoft.com/office/drawing/2014/main" id="{E1B7DE36-BCC9-BC48-95FC-AEF8CC670128}"/>
              </a:ext>
            </a:extLst>
          </p:cNvPr>
          <p:cNvPicPr preferRelativeResize="0"/>
          <p:nvPr/>
        </p:nvPicPr>
        <p:blipFill>
          <a:blip r:embed="rId3">
            <a:alphaModFix/>
          </a:blip>
          <a:stretch>
            <a:fillRect/>
          </a:stretch>
        </p:blipFill>
        <p:spPr>
          <a:xfrm>
            <a:off x="6887981" y="0"/>
            <a:ext cx="2285999" cy="1351070"/>
          </a:xfrm>
          <a:prstGeom prst="rect">
            <a:avLst/>
          </a:prstGeom>
          <a:noFill/>
          <a:ln>
            <a:noFill/>
          </a:ln>
        </p:spPr>
      </p:pic>
    </p:spTree>
    <p:extLst>
      <p:ext uri="{BB962C8B-B14F-4D97-AF65-F5344CB8AC3E}">
        <p14:creationId xmlns:p14="http://schemas.microsoft.com/office/powerpoint/2010/main" val="115641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D4B69-3D42-B946-89B7-37C0310B797D}"/>
              </a:ext>
            </a:extLst>
          </p:cNvPr>
          <p:cNvSpPr>
            <a:spLocks noGrp="1"/>
          </p:cNvSpPr>
          <p:nvPr>
            <p:ph type="title"/>
          </p:nvPr>
        </p:nvSpPr>
        <p:spPr/>
        <p:txBody>
          <a:bodyPr/>
          <a:lstStyle/>
          <a:p>
            <a:r>
              <a:rPr lang="fr-FR" dirty="0"/>
              <a:t>L’exploration avant l’exploration</a:t>
            </a:r>
          </a:p>
        </p:txBody>
      </p:sp>
      <p:sp>
        <p:nvSpPr>
          <p:cNvPr id="3" name="Espace réservé du texte 2">
            <a:extLst>
              <a:ext uri="{FF2B5EF4-FFF2-40B4-BE49-F238E27FC236}">
                <a16:creationId xmlns:a16="http://schemas.microsoft.com/office/drawing/2014/main" id="{87DEDEB9-1388-3A4C-8C7B-B23048E43E61}"/>
              </a:ext>
            </a:extLst>
          </p:cNvPr>
          <p:cNvSpPr>
            <a:spLocks noGrp="1"/>
          </p:cNvSpPr>
          <p:nvPr>
            <p:ph type="body" idx="1"/>
          </p:nvPr>
        </p:nvSpPr>
        <p:spPr/>
        <p:txBody>
          <a:bodyPr/>
          <a:lstStyle/>
          <a:p>
            <a:r>
              <a:rPr lang="fr-FR" sz="2400" dirty="0"/>
              <a:t>Typage, normalisation ?</a:t>
            </a:r>
          </a:p>
          <a:p>
            <a:pPr lvl="1"/>
            <a:r>
              <a:rPr lang="fr-FR" sz="2000" dirty="0"/>
              <a:t>Les données sont-elles clairement typées (date, durée, numérique versus catégorielles, etc.).</a:t>
            </a:r>
          </a:p>
          <a:p>
            <a:pPr lvl="1"/>
            <a:r>
              <a:rPr lang="fr-FR" sz="2000" dirty="0"/>
              <a:t>Faut-il / peut-on envisager une “normalisation” (qui peut dépendre des traitements qui sont envisagés) ? Quel(s) impact(s) de la normalisation sur l’</a:t>
            </a:r>
            <a:r>
              <a:rPr lang="fr-FR" sz="2000" dirty="0" err="1"/>
              <a:t>interprétabilité</a:t>
            </a:r>
            <a:r>
              <a:rPr lang="fr-FR" sz="2000" dirty="0"/>
              <a:t> des données ?</a:t>
            </a:r>
          </a:p>
        </p:txBody>
      </p:sp>
      <p:sp>
        <p:nvSpPr>
          <p:cNvPr id="5" name="Rectangle 4">
            <a:extLst>
              <a:ext uri="{FF2B5EF4-FFF2-40B4-BE49-F238E27FC236}">
                <a16:creationId xmlns:a16="http://schemas.microsoft.com/office/drawing/2014/main" id="{9519B421-CDFA-6C41-82E2-04D226E122B8}"/>
              </a:ext>
            </a:extLst>
          </p:cNvPr>
          <p:cNvSpPr/>
          <p:nvPr/>
        </p:nvSpPr>
        <p:spPr>
          <a:xfrm>
            <a:off x="7705118" y="2269581"/>
            <a:ext cx="1366080" cy="307777"/>
          </a:xfrm>
          <a:prstGeom prst="rect">
            <a:avLst/>
          </a:prstGeom>
          <a:ln>
            <a:solidFill>
              <a:srgbClr val="00B050"/>
            </a:solidFill>
          </a:ln>
        </p:spPr>
        <p:txBody>
          <a:bodyPr wrap="none">
            <a:spAutoFit/>
          </a:bodyPr>
          <a:lstStyle/>
          <a:p>
            <a:r>
              <a:rPr lang="fr-FR" b="1" dirty="0" err="1">
                <a:solidFill>
                  <a:srgbClr val="008000"/>
                </a:solidFill>
                <a:latin typeface="Courier New" panose="02070309020205020404" pitchFamily="49" charset="0"/>
              </a:rPr>
              <a:t>data.info</a:t>
            </a:r>
            <a:r>
              <a:rPr lang="fr-FR" b="1" dirty="0">
                <a:solidFill>
                  <a:srgbClr val="008000"/>
                </a:solidFill>
                <a:latin typeface="Courier New" panose="02070309020205020404" pitchFamily="49" charset="0"/>
              </a:rPr>
              <a:t>()</a:t>
            </a:r>
            <a:endParaRPr lang="fr-FR" b="1" dirty="0"/>
          </a:p>
        </p:txBody>
      </p:sp>
      <p:pic>
        <p:nvPicPr>
          <p:cNvPr id="6" name="Google Shape;60;p14">
            <a:extLst>
              <a:ext uri="{FF2B5EF4-FFF2-40B4-BE49-F238E27FC236}">
                <a16:creationId xmlns:a16="http://schemas.microsoft.com/office/drawing/2014/main" id="{E5A6208E-C813-7E44-94B2-0D26C6D01467}"/>
              </a:ext>
            </a:extLst>
          </p:cNvPr>
          <p:cNvPicPr preferRelativeResize="0"/>
          <p:nvPr/>
        </p:nvPicPr>
        <p:blipFill>
          <a:blip r:embed="rId2">
            <a:alphaModFix/>
          </a:blip>
          <a:stretch>
            <a:fillRect/>
          </a:stretch>
        </p:blipFill>
        <p:spPr>
          <a:xfrm>
            <a:off x="6887981" y="0"/>
            <a:ext cx="2285999" cy="1351070"/>
          </a:xfrm>
          <a:prstGeom prst="rect">
            <a:avLst/>
          </a:prstGeom>
          <a:noFill/>
          <a:ln>
            <a:noFill/>
          </a:ln>
        </p:spPr>
      </p:pic>
    </p:spTree>
    <p:extLst>
      <p:ext uri="{BB962C8B-B14F-4D97-AF65-F5344CB8AC3E}">
        <p14:creationId xmlns:p14="http://schemas.microsoft.com/office/powerpoint/2010/main" val="236573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D4B69-3D42-B946-89B7-37C0310B797D}"/>
              </a:ext>
            </a:extLst>
          </p:cNvPr>
          <p:cNvSpPr>
            <a:spLocks noGrp="1"/>
          </p:cNvSpPr>
          <p:nvPr>
            <p:ph type="title"/>
          </p:nvPr>
        </p:nvSpPr>
        <p:spPr/>
        <p:txBody>
          <a:bodyPr/>
          <a:lstStyle/>
          <a:p>
            <a:r>
              <a:rPr lang="fr-FR" dirty="0"/>
              <a:t>L’exploration avant l’exploration</a:t>
            </a:r>
          </a:p>
        </p:txBody>
      </p:sp>
      <p:sp>
        <p:nvSpPr>
          <p:cNvPr id="3" name="Espace réservé du texte 2">
            <a:extLst>
              <a:ext uri="{FF2B5EF4-FFF2-40B4-BE49-F238E27FC236}">
                <a16:creationId xmlns:a16="http://schemas.microsoft.com/office/drawing/2014/main" id="{87DEDEB9-1388-3A4C-8C7B-B23048E43E61}"/>
              </a:ext>
            </a:extLst>
          </p:cNvPr>
          <p:cNvSpPr>
            <a:spLocks noGrp="1"/>
          </p:cNvSpPr>
          <p:nvPr>
            <p:ph type="body" idx="1"/>
          </p:nvPr>
        </p:nvSpPr>
        <p:spPr/>
        <p:txBody>
          <a:bodyPr/>
          <a:lstStyle/>
          <a:p>
            <a:r>
              <a:rPr lang="fr-FR" sz="2400" dirty="0"/>
              <a:t>Distribution des variables, corrélation</a:t>
            </a:r>
          </a:p>
          <a:p>
            <a:pPr lvl="1"/>
            <a:r>
              <a:rPr lang="fr-FR" sz="2000" dirty="0"/>
              <a:t>Lecture des tendances</a:t>
            </a:r>
          </a:p>
          <a:p>
            <a:pPr lvl="1"/>
            <a:r>
              <a:rPr lang="fr-FR" sz="2000" dirty="0"/>
              <a:t>Détection (visuelle) d’anomalies</a:t>
            </a:r>
          </a:p>
        </p:txBody>
      </p:sp>
      <p:pic>
        <p:nvPicPr>
          <p:cNvPr id="4" name="Image 3">
            <a:extLst>
              <a:ext uri="{FF2B5EF4-FFF2-40B4-BE49-F238E27FC236}">
                <a16:creationId xmlns:a16="http://schemas.microsoft.com/office/drawing/2014/main" id="{33C589B8-CF8E-9F49-9C8E-87B6509656B0}"/>
              </a:ext>
            </a:extLst>
          </p:cNvPr>
          <p:cNvPicPr>
            <a:picLocks noChangeAspect="1"/>
          </p:cNvPicPr>
          <p:nvPr/>
        </p:nvPicPr>
        <p:blipFill>
          <a:blip r:embed="rId2"/>
          <a:stretch>
            <a:fillRect/>
          </a:stretch>
        </p:blipFill>
        <p:spPr>
          <a:xfrm>
            <a:off x="1388517" y="3196281"/>
            <a:ext cx="7755483" cy="1874517"/>
          </a:xfrm>
          <a:prstGeom prst="rect">
            <a:avLst/>
          </a:prstGeom>
        </p:spPr>
      </p:pic>
      <p:sp>
        <p:nvSpPr>
          <p:cNvPr id="6" name="Rectangle 5">
            <a:extLst>
              <a:ext uri="{FF2B5EF4-FFF2-40B4-BE49-F238E27FC236}">
                <a16:creationId xmlns:a16="http://schemas.microsoft.com/office/drawing/2014/main" id="{B568B7A7-DC1B-5D49-8019-F30330905EA2}"/>
              </a:ext>
            </a:extLst>
          </p:cNvPr>
          <p:cNvSpPr/>
          <p:nvPr/>
        </p:nvSpPr>
        <p:spPr>
          <a:xfrm>
            <a:off x="6842193" y="2200141"/>
            <a:ext cx="2145957" cy="815608"/>
          </a:xfrm>
          <a:prstGeom prst="rect">
            <a:avLst/>
          </a:prstGeom>
          <a:ln>
            <a:solidFill>
              <a:srgbClr val="00B050"/>
            </a:solidFill>
          </a:ln>
        </p:spPr>
        <p:txBody>
          <a:bodyPr wrap="square">
            <a:spAutoFit/>
          </a:bodyPr>
          <a:lstStyle/>
          <a:p>
            <a:r>
              <a:rPr lang="fr-FR" b="1" dirty="0" err="1">
                <a:solidFill>
                  <a:srgbClr val="008000"/>
                </a:solidFill>
                <a:latin typeface="Courier New" panose="02070309020205020404" pitchFamily="49" charset="0"/>
              </a:rPr>
              <a:t>data.hist</a:t>
            </a:r>
            <a:r>
              <a:rPr lang="fr-FR" b="1" dirty="0">
                <a:solidFill>
                  <a:srgbClr val="008000"/>
                </a:solidFill>
                <a:latin typeface="Courier New" panose="02070309020205020404" pitchFamily="49" charset="0"/>
              </a:rPr>
              <a:t>(</a:t>
            </a:r>
            <a:r>
              <a:rPr lang="fr-FR" b="1" dirty="0" err="1">
                <a:solidFill>
                  <a:srgbClr val="008000"/>
                </a:solidFill>
                <a:latin typeface="Courier New" panose="02070309020205020404" pitchFamily="49" charset="0"/>
              </a:rPr>
              <a:t>bins</a:t>
            </a:r>
            <a:r>
              <a:rPr lang="fr-FR" b="1" dirty="0">
                <a:solidFill>
                  <a:srgbClr val="008000"/>
                </a:solidFill>
                <a:latin typeface="Courier New" panose="02070309020205020404" pitchFamily="49" charset="0"/>
              </a:rPr>
              <a:t>=30, </a:t>
            </a:r>
            <a:r>
              <a:rPr lang="fr-FR" b="1" dirty="0" err="1">
                <a:solidFill>
                  <a:srgbClr val="008000"/>
                </a:solidFill>
                <a:latin typeface="Courier New" panose="02070309020205020404" pitchFamily="49" charset="0"/>
              </a:rPr>
              <a:t>figsize</a:t>
            </a:r>
            <a:r>
              <a:rPr lang="fr-FR" b="1" dirty="0">
                <a:solidFill>
                  <a:srgbClr val="008000"/>
                </a:solidFill>
                <a:latin typeface="Courier New" panose="02070309020205020404" pitchFamily="49" charset="0"/>
              </a:rPr>
              <a:t>=(20,15))</a:t>
            </a:r>
            <a:endParaRPr lang="fr-FR" b="1" dirty="0">
              <a:latin typeface="Courier New" panose="02070309020205020404" pitchFamily="49" charset="0"/>
            </a:endParaRPr>
          </a:p>
          <a:p>
            <a:pPr>
              <a:spcBef>
                <a:spcPts val="600"/>
              </a:spcBef>
            </a:pPr>
            <a:r>
              <a:rPr lang="fr-FR" b="1" dirty="0" err="1">
                <a:solidFill>
                  <a:srgbClr val="008000"/>
                </a:solidFill>
                <a:latin typeface="Courier New" panose="02070309020205020404" pitchFamily="49" charset="0"/>
              </a:rPr>
              <a:t>plt.show</a:t>
            </a:r>
            <a:r>
              <a:rPr lang="fr-FR" b="1" dirty="0">
                <a:solidFill>
                  <a:srgbClr val="008000"/>
                </a:solidFill>
                <a:latin typeface="Courier New" panose="02070309020205020404" pitchFamily="49" charset="0"/>
              </a:rPr>
              <a:t>()</a:t>
            </a:r>
            <a:endParaRPr lang="fr-FR" b="1" dirty="0">
              <a:latin typeface="Courier New" panose="02070309020205020404" pitchFamily="49" charset="0"/>
            </a:endParaRPr>
          </a:p>
        </p:txBody>
      </p:sp>
      <p:pic>
        <p:nvPicPr>
          <p:cNvPr id="7" name="Google Shape;60;p14">
            <a:extLst>
              <a:ext uri="{FF2B5EF4-FFF2-40B4-BE49-F238E27FC236}">
                <a16:creationId xmlns:a16="http://schemas.microsoft.com/office/drawing/2014/main" id="{6E7539B9-171A-3A44-8D74-54E6C78783E9}"/>
              </a:ext>
            </a:extLst>
          </p:cNvPr>
          <p:cNvPicPr preferRelativeResize="0"/>
          <p:nvPr/>
        </p:nvPicPr>
        <p:blipFill>
          <a:blip r:embed="rId3">
            <a:alphaModFix/>
          </a:blip>
          <a:stretch>
            <a:fillRect/>
          </a:stretch>
        </p:blipFill>
        <p:spPr>
          <a:xfrm>
            <a:off x="6887981" y="0"/>
            <a:ext cx="2285999" cy="1351070"/>
          </a:xfrm>
          <a:prstGeom prst="rect">
            <a:avLst/>
          </a:prstGeom>
          <a:noFill/>
          <a:ln>
            <a:noFill/>
          </a:ln>
        </p:spPr>
      </p:pic>
    </p:spTree>
    <p:extLst>
      <p:ext uri="{BB962C8B-B14F-4D97-AF65-F5344CB8AC3E}">
        <p14:creationId xmlns:p14="http://schemas.microsoft.com/office/powerpoint/2010/main" val="41168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D4B69-3D42-B946-89B7-37C0310B797D}"/>
              </a:ext>
            </a:extLst>
          </p:cNvPr>
          <p:cNvSpPr>
            <a:spLocks noGrp="1"/>
          </p:cNvSpPr>
          <p:nvPr>
            <p:ph type="title"/>
          </p:nvPr>
        </p:nvSpPr>
        <p:spPr/>
        <p:txBody>
          <a:bodyPr/>
          <a:lstStyle/>
          <a:p>
            <a:r>
              <a:rPr lang="fr-FR" dirty="0"/>
              <a:t>L’exploration avant l’exploration</a:t>
            </a:r>
          </a:p>
        </p:txBody>
      </p:sp>
      <p:sp>
        <p:nvSpPr>
          <p:cNvPr id="3" name="Espace réservé du texte 2">
            <a:extLst>
              <a:ext uri="{FF2B5EF4-FFF2-40B4-BE49-F238E27FC236}">
                <a16:creationId xmlns:a16="http://schemas.microsoft.com/office/drawing/2014/main" id="{87DEDEB9-1388-3A4C-8C7B-B23048E43E61}"/>
              </a:ext>
            </a:extLst>
          </p:cNvPr>
          <p:cNvSpPr>
            <a:spLocks noGrp="1"/>
          </p:cNvSpPr>
          <p:nvPr>
            <p:ph type="body" idx="1"/>
          </p:nvPr>
        </p:nvSpPr>
        <p:spPr>
          <a:xfrm>
            <a:off x="311700" y="1152475"/>
            <a:ext cx="3255284" cy="3416400"/>
          </a:xfrm>
        </p:spPr>
        <p:txBody>
          <a:bodyPr/>
          <a:lstStyle/>
          <a:p>
            <a:r>
              <a:rPr lang="fr-FR" sz="2400" dirty="0"/>
              <a:t>Distribution des variables, corrélation</a:t>
            </a:r>
          </a:p>
          <a:p>
            <a:pPr lvl="1"/>
            <a:r>
              <a:rPr lang="fr-FR" sz="2000" dirty="0"/>
              <a:t>Lecture des tendances</a:t>
            </a:r>
          </a:p>
          <a:p>
            <a:pPr lvl="1"/>
            <a:r>
              <a:rPr lang="fr-FR" sz="2000" dirty="0"/>
              <a:t>Détection (visuelle) d’anomalies</a:t>
            </a:r>
          </a:p>
        </p:txBody>
      </p:sp>
      <p:sp>
        <p:nvSpPr>
          <p:cNvPr id="6" name="Rectangle 5">
            <a:extLst>
              <a:ext uri="{FF2B5EF4-FFF2-40B4-BE49-F238E27FC236}">
                <a16:creationId xmlns:a16="http://schemas.microsoft.com/office/drawing/2014/main" id="{B568B7A7-DC1B-5D49-8019-F30330905EA2}"/>
              </a:ext>
            </a:extLst>
          </p:cNvPr>
          <p:cNvSpPr/>
          <p:nvPr/>
        </p:nvSpPr>
        <p:spPr>
          <a:xfrm>
            <a:off x="6842193" y="2200141"/>
            <a:ext cx="2145957" cy="815608"/>
          </a:xfrm>
          <a:prstGeom prst="rect">
            <a:avLst/>
          </a:prstGeom>
          <a:ln>
            <a:solidFill>
              <a:srgbClr val="00B050"/>
            </a:solidFill>
          </a:ln>
        </p:spPr>
        <p:txBody>
          <a:bodyPr wrap="square">
            <a:spAutoFit/>
          </a:bodyPr>
          <a:lstStyle/>
          <a:p>
            <a:r>
              <a:rPr lang="fr-FR" b="1" dirty="0" err="1">
                <a:solidFill>
                  <a:srgbClr val="008000"/>
                </a:solidFill>
                <a:latin typeface="Courier New" panose="02070309020205020404" pitchFamily="49" charset="0"/>
              </a:rPr>
              <a:t>data.hist</a:t>
            </a:r>
            <a:r>
              <a:rPr lang="fr-FR" b="1" dirty="0">
                <a:solidFill>
                  <a:srgbClr val="008000"/>
                </a:solidFill>
                <a:latin typeface="Courier New" panose="02070309020205020404" pitchFamily="49" charset="0"/>
              </a:rPr>
              <a:t>(</a:t>
            </a:r>
            <a:r>
              <a:rPr lang="fr-FR" b="1" dirty="0" err="1">
                <a:solidFill>
                  <a:srgbClr val="008000"/>
                </a:solidFill>
                <a:latin typeface="Courier New" panose="02070309020205020404" pitchFamily="49" charset="0"/>
              </a:rPr>
              <a:t>bins</a:t>
            </a:r>
            <a:r>
              <a:rPr lang="fr-FR" b="1" dirty="0">
                <a:solidFill>
                  <a:srgbClr val="008000"/>
                </a:solidFill>
                <a:latin typeface="Courier New" panose="02070309020205020404" pitchFamily="49" charset="0"/>
              </a:rPr>
              <a:t>=30, </a:t>
            </a:r>
            <a:r>
              <a:rPr lang="fr-FR" b="1" dirty="0" err="1">
                <a:solidFill>
                  <a:srgbClr val="008000"/>
                </a:solidFill>
                <a:latin typeface="Courier New" panose="02070309020205020404" pitchFamily="49" charset="0"/>
              </a:rPr>
              <a:t>figsize</a:t>
            </a:r>
            <a:r>
              <a:rPr lang="fr-FR" b="1" dirty="0">
                <a:solidFill>
                  <a:srgbClr val="008000"/>
                </a:solidFill>
                <a:latin typeface="Courier New" panose="02070309020205020404" pitchFamily="49" charset="0"/>
              </a:rPr>
              <a:t>=(20,15))</a:t>
            </a:r>
            <a:endParaRPr lang="fr-FR" b="1" dirty="0">
              <a:latin typeface="Courier New" panose="02070309020205020404" pitchFamily="49" charset="0"/>
            </a:endParaRPr>
          </a:p>
          <a:p>
            <a:pPr>
              <a:spcBef>
                <a:spcPts val="600"/>
              </a:spcBef>
            </a:pPr>
            <a:r>
              <a:rPr lang="fr-FR" b="1" dirty="0" err="1">
                <a:solidFill>
                  <a:srgbClr val="008000"/>
                </a:solidFill>
                <a:latin typeface="Courier New" panose="02070309020205020404" pitchFamily="49" charset="0"/>
              </a:rPr>
              <a:t>plt.show</a:t>
            </a:r>
            <a:r>
              <a:rPr lang="fr-FR" b="1" dirty="0">
                <a:solidFill>
                  <a:srgbClr val="008000"/>
                </a:solidFill>
                <a:latin typeface="Courier New" panose="02070309020205020404" pitchFamily="49" charset="0"/>
              </a:rPr>
              <a:t>()</a:t>
            </a:r>
            <a:endParaRPr lang="fr-FR" b="1" dirty="0">
              <a:latin typeface="Courier New" panose="02070309020205020404" pitchFamily="49" charset="0"/>
            </a:endParaRPr>
          </a:p>
        </p:txBody>
      </p:sp>
      <p:pic>
        <p:nvPicPr>
          <p:cNvPr id="7" name="Image 6">
            <a:extLst>
              <a:ext uri="{FF2B5EF4-FFF2-40B4-BE49-F238E27FC236}">
                <a16:creationId xmlns:a16="http://schemas.microsoft.com/office/drawing/2014/main" id="{A609F3BC-949E-4045-857E-5A26672727E6}"/>
              </a:ext>
            </a:extLst>
          </p:cNvPr>
          <p:cNvPicPr>
            <a:picLocks noChangeAspect="1"/>
          </p:cNvPicPr>
          <p:nvPr/>
        </p:nvPicPr>
        <p:blipFill>
          <a:blip r:embed="rId2"/>
          <a:stretch>
            <a:fillRect/>
          </a:stretch>
        </p:blipFill>
        <p:spPr>
          <a:xfrm>
            <a:off x="2809102" y="1666620"/>
            <a:ext cx="6334897" cy="3476880"/>
          </a:xfrm>
          <a:prstGeom prst="rect">
            <a:avLst/>
          </a:prstGeom>
        </p:spPr>
      </p:pic>
      <p:sp>
        <p:nvSpPr>
          <p:cNvPr id="9" name="Rectangle 8">
            <a:extLst>
              <a:ext uri="{FF2B5EF4-FFF2-40B4-BE49-F238E27FC236}">
                <a16:creationId xmlns:a16="http://schemas.microsoft.com/office/drawing/2014/main" id="{CE930044-566B-DE43-AEAD-DFA4D9CE6EE6}"/>
              </a:ext>
            </a:extLst>
          </p:cNvPr>
          <p:cNvSpPr/>
          <p:nvPr/>
        </p:nvSpPr>
        <p:spPr>
          <a:xfrm>
            <a:off x="3970637" y="1080562"/>
            <a:ext cx="5173362" cy="523220"/>
          </a:xfrm>
          <a:prstGeom prst="rect">
            <a:avLst/>
          </a:prstGeom>
          <a:ln>
            <a:solidFill>
              <a:srgbClr val="00B050"/>
            </a:solidFill>
          </a:ln>
        </p:spPr>
        <p:txBody>
          <a:bodyPr wrap="square">
            <a:spAutoFit/>
          </a:bodyPr>
          <a:lstStyle/>
          <a:p>
            <a:r>
              <a:rPr lang="fr-FR" b="1" dirty="0">
                <a:solidFill>
                  <a:srgbClr val="008000"/>
                </a:solidFill>
                <a:latin typeface="Courier New" panose="02070309020205020404" pitchFamily="49" charset="0"/>
              </a:rPr>
              <a:t>report = </a:t>
            </a:r>
            <a:r>
              <a:rPr lang="fr-FR" b="1" dirty="0" err="1">
                <a:solidFill>
                  <a:srgbClr val="008000"/>
                </a:solidFill>
                <a:latin typeface="Courier New" panose="02070309020205020404" pitchFamily="49" charset="0"/>
              </a:rPr>
              <a:t>pd.ProfileReport</a:t>
            </a:r>
            <a:r>
              <a:rPr lang="fr-FR" b="1" dirty="0">
                <a:solidFill>
                  <a:srgbClr val="008000"/>
                </a:solidFill>
                <a:latin typeface="Courier New" panose="02070309020205020404" pitchFamily="49" charset="0"/>
              </a:rPr>
              <a:t>(data, </a:t>
            </a:r>
            <a:r>
              <a:rPr lang="fr-FR" b="1" dirty="0" err="1">
                <a:solidFill>
                  <a:srgbClr val="008000"/>
                </a:solidFill>
                <a:latin typeface="Courier New" panose="02070309020205020404" pitchFamily="49" charset="0"/>
              </a:rPr>
              <a:t>title</a:t>
            </a:r>
            <a:r>
              <a:rPr lang="fr-FR" b="1" dirty="0">
                <a:solidFill>
                  <a:srgbClr val="008000"/>
                </a:solidFill>
                <a:latin typeface="Courier New" panose="02070309020205020404" pitchFamily="49" charset="0"/>
              </a:rPr>
              <a:t>='Pandas </a:t>
            </a:r>
            <a:r>
              <a:rPr lang="fr-FR" b="1" dirty="0" err="1">
                <a:solidFill>
                  <a:srgbClr val="008000"/>
                </a:solidFill>
                <a:latin typeface="Courier New" panose="02070309020205020404" pitchFamily="49" charset="0"/>
              </a:rPr>
              <a:t>Profiling</a:t>
            </a:r>
            <a:r>
              <a:rPr lang="fr-FR" b="1" dirty="0">
                <a:solidFill>
                  <a:srgbClr val="008000"/>
                </a:solidFill>
                <a:latin typeface="Courier New" panose="02070309020205020404" pitchFamily="49" charset="0"/>
              </a:rPr>
              <a:t> Report', style={'full_</a:t>
            </a:r>
            <a:r>
              <a:rPr lang="fr-FR" b="1" dirty="0" err="1">
                <a:solidFill>
                  <a:srgbClr val="008000"/>
                </a:solidFill>
                <a:latin typeface="Courier New" panose="02070309020205020404" pitchFamily="49" charset="0"/>
              </a:rPr>
              <a:t>width</a:t>
            </a:r>
            <a:r>
              <a:rPr lang="fr-FR" b="1" dirty="0">
                <a:solidFill>
                  <a:srgbClr val="008000"/>
                </a:solidFill>
                <a:latin typeface="Courier New" panose="02070309020205020404" pitchFamily="49" charset="0"/>
              </a:rPr>
              <a:t>':</a:t>
            </a:r>
            <a:r>
              <a:rPr lang="fr-FR" b="1" dirty="0" err="1">
                <a:solidFill>
                  <a:srgbClr val="008000"/>
                </a:solidFill>
                <a:latin typeface="Courier New" panose="02070309020205020404" pitchFamily="49" charset="0"/>
              </a:rPr>
              <a:t>True</a:t>
            </a:r>
            <a:r>
              <a:rPr lang="fr-FR" b="1" dirty="0">
                <a:solidFill>
                  <a:srgbClr val="008000"/>
                </a:solidFill>
                <a:latin typeface="Courier New" panose="02070309020205020404" pitchFamily="49" charset="0"/>
              </a:rPr>
              <a:t>})</a:t>
            </a:r>
          </a:p>
        </p:txBody>
      </p:sp>
    </p:spTree>
    <p:extLst>
      <p:ext uri="{BB962C8B-B14F-4D97-AF65-F5344CB8AC3E}">
        <p14:creationId xmlns:p14="http://schemas.microsoft.com/office/powerpoint/2010/main" val="197608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D4B69-3D42-B946-89B7-37C0310B797D}"/>
              </a:ext>
            </a:extLst>
          </p:cNvPr>
          <p:cNvSpPr>
            <a:spLocks noGrp="1"/>
          </p:cNvSpPr>
          <p:nvPr>
            <p:ph type="title"/>
          </p:nvPr>
        </p:nvSpPr>
        <p:spPr/>
        <p:txBody>
          <a:bodyPr/>
          <a:lstStyle/>
          <a:p>
            <a:r>
              <a:rPr lang="fr-FR" dirty="0"/>
              <a:t>L’exploration visuelle</a:t>
            </a:r>
          </a:p>
        </p:txBody>
      </p:sp>
      <p:sp>
        <p:nvSpPr>
          <p:cNvPr id="3" name="Espace réservé du texte 2">
            <a:extLst>
              <a:ext uri="{FF2B5EF4-FFF2-40B4-BE49-F238E27FC236}">
                <a16:creationId xmlns:a16="http://schemas.microsoft.com/office/drawing/2014/main" id="{87DEDEB9-1388-3A4C-8C7B-B23048E43E61}"/>
              </a:ext>
            </a:extLst>
          </p:cNvPr>
          <p:cNvSpPr>
            <a:spLocks noGrp="1"/>
          </p:cNvSpPr>
          <p:nvPr>
            <p:ph type="body" idx="1"/>
          </p:nvPr>
        </p:nvSpPr>
        <p:spPr/>
        <p:txBody>
          <a:bodyPr/>
          <a:lstStyle/>
          <a:p>
            <a:r>
              <a:rPr lang="fr-FR" sz="2400" dirty="0"/>
              <a:t>La visualisation passe par le calcul d’une proximité entre éléments de données</a:t>
            </a:r>
          </a:p>
          <a:p>
            <a:pPr lvl="1"/>
            <a:r>
              <a:rPr lang="fr-FR" sz="2000" dirty="0"/>
              <a:t>Autant avoir la main dessus</a:t>
            </a:r>
          </a:p>
          <a:p>
            <a:pPr lvl="1"/>
            <a:r>
              <a:rPr lang="fr-FR" sz="2000" dirty="0"/>
              <a:t>Autant savoir que l’image à l’écran n’est pas fidèle à ces proximités</a:t>
            </a:r>
          </a:p>
        </p:txBody>
      </p:sp>
      <p:pic>
        <p:nvPicPr>
          <p:cNvPr id="4" name="Google Shape;60;p14">
            <a:extLst>
              <a:ext uri="{FF2B5EF4-FFF2-40B4-BE49-F238E27FC236}">
                <a16:creationId xmlns:a16="http://schemas.microsoft.com/office/drawing/2014/main" id="{81062049-8736-FB41-B626-671AE50F803D}"/>
              </a:ext>
            </a:extLst>
          </p:cNvPr>
          <p:cNvPicPr preferRelativeResize="0"/>
          <p:nvPr/>
        </p:nvPicPr>
        <p:blipFill>
          <a:blip r:embed="rId2">
            <a:alphaModFix/>
          </a:blip>
          <a:stretch>
            <a:fillRect/>
          </a:stretch>
        </p:blipFill>
        <p:spPr>
          <a:xfrm>
            <a:off x="6858001" y="3792430"/>
            <a:ext cx="2285999" cy="1351070"/>
          </a:xfrm>
          <a:prstGeom prst="rect">
            <a:avLst/>
          </a:prstGeom>
          <a:noFill/>
          <a:ln>
            <a:noFill/>
          </a:ln>
        </p:spPr>
      </p:pic>
    </p:spTree>
    <p:extLst>
      <p:ext uri="{BB962C8B-B14F-4D97-AF65-F5344CB8AC3E}">
        <p14:creationId xmlns:p14="http://schemas.microsoft.com/office/powerpoint/2010/main" val="325676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D4B69-3D42-B946-89B7-37C0310B797D}"/>
              </a:ext>
            </a:extLst>
          </p:cNvPr>
          <p:cNvSpPr>
            <a:spLocks noGrp="1"/>
          </p:cNvSpPr>
          <p:nvPr>
            <p:ph type="title"/>
          </p:nvPr>
        </p:nvSpPr>
        <p:spPr>
          <a:xfrm>
            <a:off x="311700" y="445025"/>
            <a:ext cx="2991673" cy="572700"/>
          </a:xfrm>
        </p:spPr>
        <p:txBody>
          <a:bodyPr/>
          <a:lstStyle/>
          <a:p>
            <a:r>
              <a:rPr lang="fr-FR" dirty="0"/>
              <a:t>Quel(s) traitement (s)</a:t>
            </a:r>
            <a:br>
              <a:rPr lang="fr-FR" dirty="0"/>
            </a:br>
            <a:r>
              <a:rPr lang="fr-FR" dirty="0"/>
              <a:t>?</a:t>
            </a:r>
          </a:p>
        </p:txBody>
      </p:sp>
      <p:pic>
        <p:nvPicPr>
          <p:cNvPr id="4" name="Image 3">
            <a:extLst>
              <a:ext uri="{FF2B5EF4-FFF2-40B4-BE49-F238E27FC236}">
                <a16:creationId xmlns:a16="http://schemas.microsoft.com/office/drawing/2014/main" id="{4D11E8C2-115B-1743-AE3E-D244CFD63843}"/>
              </a:ext>
            </a:extLst>
          </p:cNvPr>
          <p:cNvPicPr>
            <a:picLocks noChangeAspect="1"/>
          </p:cNvPicPr>
          <p:nvPr/>
        </p:nvPicPr>
        <p:blipFill>
          <a:blip r:embed="rId2"/>
          <a:stretch>
            <a:fillRect/>
          </a:stretch>
        </p:blipFill>
        <p:spPr>
          <a:xfrm>
            <a:off x="2696135" y="102119"/>
            <a:ext cx="6447865" cy="4455348"/>
          </a:xfrm>
          <a:prstGeom prst="rect">
            <a:avLst/>
          </a:prstGeom>
        </p:spPr>
      </p:pic>
      <p:sp>
        <p:nvSpPr>
          <p:cNvPr id="5" name="Rectangle 4">
            <a:extLst>
              <a:ext uri="{FF2B5EF4-FFF2-40B4-BE49-F238E27FC236}">
                <a16:creationId xmlns:a16="http://schemas.microsoft.com/office/drawing/2014/main" id="{782F17A5-755E-1142-970B-7F12F78D38D6}"/>
              </a:ext>
            </a:extLst>
          </p:cNvPr>
          <p:cNvSpPr/>
          <p:nvPr/>
        </p:nvSpPr>
        <p:spPr>
          <a:xfrm>
            <a:off x="6829169" y="4720320"/>
            <a:ext cx="2314832" cy="423180"/>
          </a:xfrm>
          <a:prstGeom prst="rect">
            <a:avLst/>
          </a:prstGeom>
          <a:noFill/>
          <a:ln>
            <a:noFill/>
          </a:ln>
        </p:spPr>
        <p:txBody>
          <a:bodyPr spcFirstLastPara="1" wrap="square" lIns="91425" tIns="91425" rIns="91425" bIns="91425" anchor="t" anchorCtr="0">
            <a:noAutofit/>
          </a:bodyPr>
          <a:lstStyle/>
          <a:p>
            <a:r>
              <a:rPr lang="fr-FR" sz="1200" dirty="0">
                <a:solidFill>
                  <a:srgbClr val="999999"/>
                </a:solidFill>
              </a:rPr>
              <a:t>(</a:t>
            </a:r>
            <a:r>
              <a:rPr lang="fr-FR" sz="1200" i="1" dirty="0">
                <a:solidFill>
                  <a:srgbClr val="999999"/>
                </a:solidFill>
              </a:rPr>
              <a:t>inspiré de</a:t>
            </a:r>
            <a:r>
              <a:rPr lang="fr-FR" sz="1200" dirty="0">
                <a:solidFill>
                  <a:srgbClr val="999999"/>
                </a:solidFill>
              </a:rPr>
              <a:t>) Gilbert </a:t>
            </a:r>
            <a:r>
              <a:rPr lang="fr-FR" sz="1200" i="1" dirty="0">
                <a:solidFill>
                  <a:srgbClr val="999999"/>
                </a:solidFill>
              </a:rPr>
              <a:t>et al</a:t>
            </a:r>
            <a:r>
              <a:rPr lang="fr-FR" sz="1200" dirty="0">
                <a:solidFill>
                  <a:srgbClr val="999999"/>
                </a:solidFill>
              </a:rPr>
              <a:t>. (2000)</a:t>
            </a:r>
          </a:p>
        </p:txBody>
      </p:sp>
      <p:sp>
        <p:nvSpPr>
          <p:cNvPr id="6" name="Rectangle 5">
            <a:extLst>
              <a:ext uri="{FF2B5EF4-FFF2-40B4-BE49-F238E27FC236}">
                <a16:creationId xmlns:a16="http://schemas.microsoft.com/office/drawing/2014/main" id="{ADE9A84E-8511-4D4D-995C-9D7E5523326D}"/>
              </a:ext>
            </a:extLst>
          </p:cNvPr>
          <p:cNvSpPr/>
          <p:nvPr/>
        </p:nvSpPr>
        <p:spPr>
          <a:xfrm>
            <a:off x="2877487" y="1080545"/>
            <a:ext cx="996779" cy="626075"/>
          </a:xfrm>
          <a:prstGeom prst="rect">
            <a:avLst/>
          </a:prstGeom>
          <a:solidFill>
            <a:srgbClr val="FFF7D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rPr>
              <a:t>Données numériques</a:t>
            </a:r>
          </a:p>
        </p:txBody>
      </p:sp>
      <p:sp>
        <p:nvSpPr>
          <p:cNvPr id="7" name="Rectangle 6">
            <a:extLst>
              <a:ext uri="{FF2B5EF4-FFF2-40B4-BE49-F238E27FC236}">
                <a16:creationId xmlns:a16="http://schemas.microsoft.com/office/drawing/2014/main" id="{4FCD0338-64A9-C142-A32B-4F21E7766DF5}"/>
              </a:ext>
            </a:extLst>
          </p:cNvPr>
          <p:cNvSpPr/>
          <p:nvPr/>
        </p:nvSpPr>
        <p:spPr>
          <a:xfrm>
            <a:off x="2877487" y="1945518"/>
            <a:ext cx="996779" cy="626075"/>
          </a:xfrm>
          <a:prstGeom prst="rect">
            <a:avLst/>
          </a:prstGeom>
          <a:solidFill>
            <a:srgbClr val="FFF7D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rPr>
              <a:t>Données texte</a:t>
            </a:r>
          </a:p>
        </p:txBody>
      </p:sp>
      <p:sp>
        <p:nvSpPr>
          <p:cNvPr id="8" name="Rectangle 7">
            <a:extLst>
              <a:ext uri="{FF2B5EF4-FFF2-40B4-BE49-F238E27FC236}">
                <a16:creationId xmlns:a16="http://schemas.microsoft.com/office/drawing/2014/main" id="{2F3AA67B-7B99-A641-AE4D-20AF6E42FD92}"/>
              </a:ext>
            </a:extLst>
          </p:cNvPr>
          <p:cNvSpPr/>
          <p:nvPr/>
        </p:nvSpPr>
        <p:spPr>
          <a:xfrm>
            <a:off x="2877487" y="3181194"/>
            <a:ext cx="996779" cy="626075"/>
          </a:xfrm>
          <a:prstGeom prst="rect">
            <a:avLst/>
          </a:prstGeom>
          <a:solidFill>
            <a:srgbClr val="FFF7D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rPr>
              <a:t>Données réseaux</a:t>
            </a:r>
          </a:p>
        </p:txBody>
      </p:sp>
      <p:sp>
        <p:nvSpPr>
          <p:cNvPr id="9" name="Rectangle 8">
            <a:extLst>
              <a:ext uri="{FF2B5EF4-FFF2-40B4-BE49-F238E27FC236}">
                <a16:creationId xmlns:a16="http://schemas.microsoft.com/office/drawing/2014/main" id="{489F7163-E178-CC4D-A096-8DC6DE69A589}"/>
              </a:ext>
            </a:extLst>
          </p:cNvPr>
          <p:cNvSpPr/>
          <p:nvPr/>
        </p:nvSpPr>
        <p:spPr>
          <a:xfrm>
            <a:off x="2877487" y="2621022"/>
            <a:ext cx="996779" cy="492882"/>
          </a:xfrm>
          <a:prstGeom prst="rect">
            <a:avLst/>
          </a:prstGeom>
          <a:solidFill>
            <a:srgbClr val="FFF7D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rPr>
              <a:t>Géo localisation</a:t>
            </a:r>
          </a:p>
        </p:txBody>
      </p:sp>
      <p:sp>
        <p:nvSpPr>
          <p:cNvPr id="10" name="ZoneTexte 9">
            <a:extLst>
              <a:ext uri="{FF2B5EF4-FFF2-40B4-BE49-F238E27FC236}">
                <a16:creationId xmlns:a16="http://schemas.microsoft.com/office/drawing/2014/main" id="{385C541A-5922-BD4F-BB07-D50493348F8A}"/>
              </a:ext>
            </a:extLst>
          </p:cNvPr>
          <p:cNvSpPr txBox="1"/>
          <p:nvPr/>
        </p:nvSpPr>
        <p:spPr>
          <a:xfrm>
            <a:off x="3113903" y="1639326"/>
            <a:ext cx="433132" cy="307777"/>
          </a:xfrm>
          <a:prstGeom prst="rect">
            <a:avLst/>
          </a:prstGeom>
          <a:noFill/>
        </p:spPr>
        <p:txBody>
          <a:bodyPr wrap="none" rtlCol="0">
            <a:spAutoFit/>
          </a:bodyPr>
          <a:lstStyle/>
          <a:p>
            <a:r>
              <a:rPr lang="fr-FR" b="1" dirty="0"/>
              <a:t>. . .</a:t>
            </a:r>
          </a:p>
        </p:txBody>
      </p:sp>
      <p:sp>
        <p:nvSpPr>
          <p:cNvPr id="11" name="ZoneTexte 10">
            <a:extLst>
              <a:ext uri="{FF2B5EF4-FFF2-40B4-BE49-F238E27FC236}">
                <a16:creationId xmlns:a16="http://schemas.microsoft.com/office/drawing/2014/main" id="{F8F1FF5C-5CED-674C-8E18-4BDBC22F49D6}"/>
              </a:ext>
            </a:extLst>
          </p:cNvPr>
          <p:cNvSpPr txBox="1"/>
          <p:nvPr/>
        </p:nvSpPr>
        <p:spPr>
          <a:xfrm rot="5400000">
            <a:off x="7438768" y="2175905"/>
            <a:ext cx="433132" cy="307777"/>
          </a:xfrm>
          <a:prstGeom prst="rect">
            <a:avLst/>
          </a:prstGeom>
          <a:noFill/>
        </p:spPr>
        <p:txBody>
          <a:bodyPr wrap="none" rtlCol="0">
            <a:spAutoFit/>
          </a:bodyPr>
          <a:lstStyle/>
          <a:p>
            <a:r>
              <a:rPr lang="fr-FR" b="1" dirty="0"/>
              <a:t>. . .</a:t>
            </a:r>
          </a:p>
        </p:txBody>
      </p:sp>
      <p:sp>
        <p:nvSpPr>
          <p:cNvPr id="12" name="ZoneTexte 11">
            <a:extLst>
              <a:ext uri="{FF2B5EF4-FFF2-40B4-BE49-F238E27FC236}">
                <a16:creationId xmlns:a16="http://schemas.microsoft.com/office/drawing/2014/main" id="{2D9B5B39-7903-1548-B8B8-0D79C1092A43}"/>
              </a:ext>
            </a:extLst>
          </p:cNvPr>
          <p:cNvSpPr txBox="1"/>
          <p:nvPr/>
        </p:nvSpPr>
        <p:spPr>
          <a:xfrm rot="5400000">
            <a:off x="7438768" y="1186246"/>
            <a:ext cx="433132" cy="307777"/>
          </a:xfrm>
          <a:prstGeom prst="rect">
            <a:avLst/>
          </a:prstGeom>
          <a:noFill/>
        </p:spPr>
        <p:txBody>
          <a:bodyPr wrap="none" rtlCol="0">
            <a:spAutoFit/>
          </a:bodyPr>
          <a:lstStyle/>
          <a:p>
            <a:r>
              <a:rPr lang="fr-FR" b="1" dirty="0"/>
              <a:t>. . .</a:t>
            </a:r>
          </a:p>
        </p:txBody>
      </p:sp>
      <p:sp>
        <p:nvSpPr>
          <p:cNvPr id="15" name="ZoneTexte 14">
            <a:extLst>
              <a:ext uri="{FF2B5EF4-FFF2-40B4-BE49-F238E27FC236}">
                <a16:creationId xmlns:a16="http://schemas.microsoft.com/office/drawing/2014/main" id="{4638E3A7-563C-564D-85BB-FA15C2FBC195}"/>
              </a:ext>
            </a:extLst>
          </p:cNvPr>
          <p:cNvSpPr txBox="1"/>
          <p:nvPr/>
        </p:nvSpPr>
        <p:spPr>
          <a:xfrm rot="5400000">
            <a:off x="7438768" y="3568101"/>
            <a:ext cx="433132" cy="307777"/>
          </a:xfrm>
          <a:prstGeom prst="rect">
            <a:avLst/>
          </a:prstGeom>
          <a:noFill/>
        </p:spPr>
        <p:txBody>
          <a:bodyPr wrap="none" rtlCol="0">
            <a:spAutoFit/>
          </a:bodyPr>
          <a:lstStyle/>
          <a:p>
            <a:r>
              <a:rPr lang="fr-FR" b="1" dirty="0"/>
              <a:t>. . .</a:t>
            </a:r>
          </a:p>
        </p:txBody>
      </p:sp>
      <p:sp>
        <p:nvSpPr>
          <p:cNvPr id="16" name="Rectangle 15">
            <a:extLst>
              <a:ext uri="{FF2B5EF4-FFF2-40B4-BE49-F238E27FC236}">
                <a16:creationId xmlns:a16="http://schemas.microsoft.com/office/drawing/2014/main" id="{E2E72319-DE3E-D94F-9268-47881C5B1572}"/>
              </a:ext>
            </a:extLst>
          </p:cNvPr>
          <p:cNvSpPr/>
          <p:nvPr/>
        </p:nvSpPr>
        <p:spPr>
          <a:xfrm>
            <a:off x="7257534" y="102119"/>
            <a:ext cx="1853514" cy="445534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03287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83008E-A5D6-0940-A4A1-DC00E06508E5}"/>
              </a:ext>
            </a:extLst>
          </p:cNvPr>
          <p:cNvSpPr>
            <a:spLocks noGrp="1"/>
          </p:cNvSpPr>
          <p:nvPr>
            <p:ph type="title"/>
          </p:nvPr>
        </p:nvSpPr>
        <p:spPr/>
        <p:txBody>
          <a:bodyPr/>
          <a:lstStyle/>
          <a:p>
            <a:r>
              <a:rPr lang="fr-FR" dirty="0"/>
              <a:t>Explorer en codant</a:t>
            </a:r>
          </a:p>
        </p:txBody>
      </p:sp>
      <p:sp>
        <p:nvSpPr>
          <p:cNvPr id="3" name="Espace réservé du texte 2">
            <a:extLst>
              <a:ext uri="{FF2B5EF4-FFF2-40B4-BE49-F238E27FC236}">
                <a16:creationId xmlns:a16="http://schemas.microsoft.com/office/drawing/2014/main" id="{42B603FC-144B-7B4B-99F0-D57F079ABEFC}"/>
              </a:ext>
            </a:extLst>
          </p:cNvPr>
          <p:cNvSpPr>
            <a:spLocks noGrp="1"/>
          </p:cNvSpPr>
          <p:nvPr>
            <p:ph type="body" idx="1"/>
          </p:nvPr>
        </p:nvSpPr>
        <p:spPr>
          <a:xfrm>
            <a:off x="311700" y="1152475"/>
            <a:ext cx="4474484" cy="3416400"/>
          </a:xfrm>
        </p:spPr>
        <p:txBody>
          <a:bodyPr/>
          <a:lstStyle/>
          <a:p>
            <a:r>
              <a:rPr lang="fr-FR" sz="2400" dirty="0"/>
              <a:t>Pour avoir la main sur le calcul de proximités</a:t>
            </a:r>
          </a:p>
          <a:p>
            <a:pPr lvl="1">
              <a:spcBef>
                <a:spcPts val="400"/>
              </a:spcBef>
            </a:pPr>
            <a:r>
              <a:rPr lang="fr-FR" sz="2000" dirty="0"/>
              <a:t>Dépend fortement de la représentation des objets étudiés</a:t>
            </a:r>
          </a:p>
          <a:p>
            <a:pPr lvl="1">
              <a:spcBef>
                <a:spcPts val="400"/>
              </a:spcBef>
            </a:pPr>
            <a:r>
              <a:rPr lang="fr-FR" sz="2000" dirty="0"/>
              <a:t>La plupart des outils font des choix canoniques ou </a:t>
            </a:r>
            <a:r>
              <a:rPr lang="fr-FR" sz="2000" i="1" dirty="0"/>
              <a:t>ad hoc</a:t>
            </a:r>
          </a:p>
          <a:p>
            <a:pPr lvl="1">
              <a:spcBef>
                <a:spcPts val="400"/>
              </a:spcBef>
            </a:pPr>
            <a:r>
              <a:rPr lang="fr-FR" sz="2000" dirty="0"/>
              <a:t>Au cœur de l’interprétation des représentations graphiques</a:t>
            </a:r>
            <a:endParaRPr lang="fr-FR" sz="2000" i="1" dirty="0"/>
          </a:p>
          <a:p>
            <a:pPr lvl="1"/>
            <a:endParaRPr lang="fr-FR" dirty="0"/>
          </a:p>
        </p:txBody>
      </p:sp>
      <p:pic>
        <p:nvPicPr>
          <p:cNvPr id="4" name="Image 3">
            <a:extLst>
              <a:ext uri="{FF2B5EF4-FFF2-40B4-BE49-F238E27FC236}">
                <a16:creationId xmlns:a16="http://schemas.microsoft.com/office/drawing/2014/main" id="{4A3B201F-A6AA-BF43-BE90-4459D7C2972C}"/>
              </a:ext>
            </a:extLst>
          </p:cNvPr>
          <p:cNvPicPr>
            <a:picLocks noChangeAspect="1"/>
          </p:cNvPicPr>
          <p:nvPr/>
        </p:nvPicPr>
        <p:blipFill>
          <a:blip r:embed="rId2"/>
          <a:stretch>
            <a:fillRect/>
          </a:stretch>
        </p:blipFill>
        <p:spPr>
          <a:xfrm>
            <a:off x="5162873" y="0"/>
            <a:ext cx="3981127" cy="5143500"/>
          </a:xfrm>
          <a:prstGeom prst="rect">
            <a:avLst/>
          </a:prstGeom>
        </p:spPr>
      </p:pic>
    </p:spTree>
    <p:extLst>
      <p:ext uri="{BB962C8B-B14F-4D97-AF65-F5344CB8AC3E}">
        <p14:creationId xmlns:p14="http://schemas.microsoft.com/office/powerpoint/2010/main" val="14047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85F2A-FCF9-4443-8C04-6D47B5141172}"/>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38185A3C-0BDB-6244-8FD2-98C963371FC4}"/>
              </a:ext>
            </a:extLst>
          </p:cNvPr>
          <p:cNvPicPr>
            <a:picLocks noChangeAspect="1"/>
          </p:cNvPicPr>
          <p:nvPr/>
        </p:nvPicPr>
        <p:blipFill>
          <a:blip r:embed="rId2"/>
          <a:stretch>
            <a:fillRect/>
          </a:stretch>
        </p:blipFill>
        <p:spPr>
          <a:xfrm>
            <a:off x="1269695" y="0"/>
            <a:ext cx="6604609" cy="5143500"/>
          </a:xfrm>
          <a:prstGeom prst="rect">
            <a:avLst/>
          </a:prstGeom>
        </p:spPr>
      </p:pic>
    </p:spTree>
    <p:extLst>
      <p:ext uri="{BB962C8B-B14F-4D97-AF65-F5344CB8AC3E}">
        <p14:creationId xmlns:p14="http://schemas.microsoft.com/office/powerpoint/2010/main" val="46372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65E51B-BD9E-B043-A02B-534D320B6693}"/>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6890DA8F-AC02-D24E-8855-E8F2C4FF9D19}"/>
              </a:ext>
            </a:extLst>
          </p:cNvPr>
          <p:cNvPicPr>
            <a:picLocks noChangeAspect="1"/>
          </p:cNvPicPr>
          <p:nvPr/>
        </p:nvPicPr>
        <p:blipFill>
          <a:blip r:embed="rId2"/>
          <a:stretch>
            <a:fillRect/>
          </a:stretch>
        </p:blipFill>
        <p:spPr>
          <a:xfrm>
            <a:off x="1861696" y="0"/>
            <a:ext cx="5420607" cy="5143500"/>
          </a:xfrm>
          <a:prstGeom prst="rect">
            <a:avLst/>
          </a:prstGeom>
        </p:spPr>
      </p:pic>
    </p:spTree>
    <p:extLst>
      <p:ext uri="{BB962C8B-B14F-4D97-AF65-F5344CB8AC3E}">
        <p14:creationId xmlns:p14="http://schemas.microsoft.com/office/powerpoint/2010/main" val="251209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505F6-8E3B-2A42-90A9-020D1AA6CAFE}"/>
              </a:ext>
            </a:extLst>
          </p:cNvPr>
          <p:cNvSpPr>
            <a:spLocks noGrp="1"/>
          </p:cNvSpPr>
          <p:nvPr>
            <p:ph type="title"/>
          </p:nvPr>
        </p:nvSpPr>
        <p:spPr/>
        <p:txBody>
          <a:bodyPr/>
          <a:lstStyle/>
          <a:p>
            <a:r>
              <a:rPr lang="fr-FR" dirty="0"/>
              <a:t>Un exemple réussi de recherche interdisciplinaire</a:t>
            </a:r>
          </a:p>
        </p:txBody>
      </p:sp>
    </p:spTree>
    <p:extLst>
      <p:ext uri="{BB962C8B-B14F-4D97-AF65-F5344CB8AC3E}">
        <p14:creationId xmlns:p14="http://schemas.microsoft.com/office/powerpoint/2010/main" val="386879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Paradigmes scientifiques</a:t>
            </a:r>
            <a:endParaRPr/>
          </a:p>
        </p:txBody>
      </p:sp>
      <p:cxnSp>
        <p:nvCxnSpPr>
          <p:cNvPr id="68" name="Google Shape;68;p15"/>
          <p:cNvCxnSpPr/>
          <p:nvPr/>
        </p:nvCxnSpPr>
        <p:spPr>
          <a:xfrm>
            <a:off x="372025" y="2770875"/>
            <a:ext cx="8427000" cy="0"/>
          </a:xfrm>
          <a:prstGeom prst="straightConnector1">
            <a:avLst/>
          </a:prstGeom>
          <a:noFill/>
          <a:ln w="9525" cap="flat" cmpd="sng">
            <a:solidFill>
              <a:schemeClr val="dk2"/>
            </a:solidFill>
            <a:prstDash val="solid"/>
            <a:round/>
            <a:headEnd type="none" w="med" len="med"/>
            <a:tailEnd type="triangle" w="med" len="med"/>
          </a:ln>
        </p:spPr>
      </p:cxnSp>
      <p:cxnSp>
        <p:nvCxnSpPr>
          <p:cNvPr id="69" name="Google Shape;69;p15"/>
          <p:cNvCxnSpPr/>
          <p:nvPr/>
        </p:nvCxnSpPr>
        <p:spPr>
          <a:xfrm>
            <a:off x="874075" y="2625225"/>
            <a:ext cx="0" cy="291300"/>
          </a:xfrm>
          <a:prstGeom prst="straightConnector1">
            <a:avLst/>
          </a:prstGeom>
          <a:noFill/>
          <a:ln w="9525" cap="flat" cmpd="sng">
            <a:solidFill>
              <a:schemeClr val="dk2"/>
            </a:solidFill>
            <a:prstDash val="solid"/>
            <a:round/>
            <a:headEnd type="none" w="med" len="med"/>
            <a:tailEnd type="none" w="med" len="med"/>
          </a:ln>
        </p:spPr>
      </p:cxnSp>
      <p:sp>
        <p:nvSpPr>
          <p:cNvPr id="70" name="Google Shape;70;p15"/>
          <p:cNvSpPr txBox="1"/>
          <p:nvPr/>
        </p:nvSpPr>
        <p:spPr>
          <a:xfrm>
            <a:off x="295825" y="2877275"/>
            <a:ext cx="11565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1564 - 1642</a:t>
            </a:r>
            <a:endParaRPr/>
          </a:p>
        </p:txBody>
      </p:sp>
      <p:pic>
        <p:nvPicPr>
          <p:cNvPr id="71" name="Google Shape;71;p15"/>
          <p:cNvPicPr preferRelativeResize="0"/>
          <p:nvPr/>
        </p:nvPicPr>
        <p:blipFill>
          <a:blip r:embed="rId3">
            <a:alphaModFix/>
          </a:blip>
          <a:stretch>
            <a:fillRect/>
          </a:stretch>
        </p:blipFill>
        <p:spPr>
          <a:xfrm>
            <a:off x="337761" y="1161420"/>
            <a:ext cx="1072628" cy="1362725"/>
          </a:xfrm>
          <a:prstGeom prst="rect">
            <a:avLst/>
          </a:prstGeom>
          <a:noFill/>
          <a:ln>
            <a:noFill/>
          </a:ln>
        </p:spPr>
      </p:pic>
      <p:cxnSp>
        <p:nvCxnSpPr>
          <p:cNvPr id="72" name="Google Shape;72;p15"/>
          <p:cNvCxnSpPr/>
          <p:nvPr/>
        </p:nvCxnSpPr>
        <p:spPr>
          <a:xfrm>
            <a:off x="2080700" y="2625225"/>
            <a:ext cx="0" cy="291300"/>
          </a:xfrm>
          <a:prstGeom prst="straightConnector1">
            <a:avLst/>
          </a:prstGeom>
          <a:noFill/>
          <a:ln w="9525" cap="flat" cmpd="sng">
            <a:solidFill>
              <a:schemeClr val="dk2"/>
            </a:solidFill>
            <a:prstDash val="solid"/>
            <a:round/>
            <a:headEnd type="none" w="med" len="med"/>
            <a:tailEnd type="none" w="med" len="med"/>
          </a:ln>
        </p:spPr>
      </p:cxnSp>
      <p:sp>
        <p:nvSpPr>
          <p:cNvPr id="73" name="Google Shape;73;p15"/>
          <p:cNvSpPr txBox="1"/>
          <p:nvPr/>
        </p:nvSpPr>
        <p:spPr>
          <a:xfrm>
            <a:off x="1502450" y="2877275"/>
            <a:ext cx="11565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1642 - 1726</a:t>
            </a:r>
            <a:endParaRPr/>
          </a:p>
        </p:txBody>
      </p:sp>
      <p:sp>
        <p:nvSpPr>
          <p:cNvPr id="74" name="Google Shape;74;p15"/>
          <p:cNvSpPr txBox="1"/>
          <p:nvPr/>
        </p:nvSpPr>
        <p:spPr>
          <a:xfrm>
            <a:off x="4280975" y="3108960"/>
            <a:ext cx="1765200"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222222"/>
                </a:solidFill>
                <a:highlight>
                  <a:srgbClr val="FFFFFF"/>
                </a:highlight>
              </a:rPr>
              <a:t>Zeigler, B. P., Praehofer, H., &amp; Kim, T. G. (</a:t>
            </a:r>
            <a:r>
              <a:rPr lang="en" sz="900" b="1">
                <a:solidFill>
                  <a:srgbClr val="222222"/>
                </a:solidFill>
                <a:highlight>
                  <a:srgbClr val="FFFFFF"/>
                </a:highlight>
              </a:rPr>
              <a:t>1976</a:t>
            </a:r>
            <a:r>
              <a:rPr lang="en" sz="900">
                <a:solidFill>
                  <a:srgbClr val="222222"/>
                </a:solidFill>
                <a:highlight>
                  <a:srgbClr val="FFFFFF"/>
                </a:highlight>
              </a:rPr>
              <a:t>). Theory of Modeling and Simulation. Wiley Interscience.</a:t>
            </a:r>
            <a:endParaRPr sz="1300"/>
          </a:p>
        </p:txBody>
      </p:sp>
      <p:pic>
        <p:nvPicPr>
          <p:cNvPr id="75" name="Google Shape;75;p15"/>
          <p:cNvPicPr preferRelativeResize="0"/>
          <p:nvPr/>
        </p:nvPicPr>
        <p:blipFill>
          <a:blip r:embed="rId4">
            <a:alphaModFix/>
          </a:blip>
          <a:stretch>
            <a:fillRect/>
          </a:stretch>
        </p:blipFill>
        <p:spPr>
          <a:xfrm>
            <a:off x="5130350" y="1152573"/>
            <a:ext cx="1114950" cy="1373115"/>
          </a:xfrm>
          <a:prstGeom prst="rect">
            <a:avLst/>
          </a:prstGeom>
          <a:noFill/>
          <a:ln>
            <a:noFill/>
          </a:ln>
        </p:spPr>
      </p:pic>
      <p:cxnSp>
        <p:nvCxnSpPr>
          <p:cNvPr id="76" name="Google Shape;76;p15"/>
          <p:cNvCxnSpPr/>
          <p:nvPr/>
        </p:nvCxnSpPr>
        <p:spPr>
          <a:xfrm>
            <a:off x="5687825" y="2625225"/>
            <a:ext cx="0" cy="291300"/>
          </a:xfrm>
          <a:prstGeom prst="straightConnector1">
            <a:avLst/>
          </a:prstGeom>
          <a:noFill/>
          <a:ln w="9525" cap="flat" cmpd="sng">
            <a:solidFill>
              <a:schemeClr val="dk2"/>
            </a:solidFill>
            <a:prstDash val="solid"/>
            <a:round/>
            <a:headEnd type="none" w="med" len="med"/>
            <a:tailEnd type="none" w="med" len="med"/>
          </a:ln>
        </p:spPr>
      </p:cxnSp>
      <p:sp>
        <p:nvSpPr>
          <p:cNvPr id="77" name="Google Shape;77;p15"/>
          <p:cNvSpPr txBox="1"/>
          <p:nvPr/>
        </p:nvSpPr>
        <p:spPr>
          <a:xfrm>
            <a:off x="5383925" y="2877275"/>
            <a:ext cx="6078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1976</a:t>
            </a:r>
            <a:endParaRPr/>
          </a:p>
        </p:txBody>
      </p:sp>
      <p:pic>
        <p:nvPicPr>
          <p:cNvPr id="78" name="Google Shape;78;p15"/>
          <p:cNvPicPr preferRelativeResize="0"/>
          <p:nvPr/>
        </p:nvPicPr>
        <p:blipFill>
          <a:blip r:embed="rId5">
            <a:alphaModFix/>
          </a:blip>
          <a:stretch>
            <a:fillRect/>
          </a:stretch>
        </p:blipFill>
        <p:spPr>
          <a:xfrm>
            <a:off x="6275325" y="1133856"/>
            <a:ext cx="1072650" cy="1410545"/>
          </a:xfrm>
          <a:prstGeom prst="rect">
            <a:avLst/>
          </a:prstGeom>
          <a:noFill/>
          <a:ln>
            <a:noFill/>
          </a:ln>
        </p:spPr>
      </p:pic>
      <p:cxnSp>
        <p:nvCxnSpPr>
          <p:cNvPr id="79" name="Google Shape;79;p15"/>
          <p:cNvCxnSpPr/>
          <p:nvPr/>
        </p:nvCxnSpPr>
        <p:spPr>
          <a:xfrm>
            <a:off x="6811650" y="2625225"/>
            <a:ext cx="0" cy="291300"/>
          </a:xfrm>
          <a:prstGeom prst="straightConnector1">
            <a:avLst/>
          </a:prstGeom>
          <a:noFill/>
          <a:ln w="9525" cap="flat" cmpd="sng">
            <a:solidFill>
              <a:schemeClr val="dk2"/>
            </a:solidFill>
            <a:prstDash val="solid"/>
            <a:round/>
            <a:headEnd type="none" w="med" len="med"/>
            <a:tailEnd type="none" w="med" len="med"/>
          </a:ln>
        </p:spPr>
      </p:cxnSp>
      <p:sp>
        <p:nvSpPr>
          <p:cNvPr id="80" name="Google Shape;80;p15"/>
          <p:cNvSpPr txBox="1"/>
          <p:nvPr/>
        </p:nvSpPr>
        <p:spPr>
          <a:xfrm>
            <a:off x="6507750" y="2877275"/>
            <a:ext cx="6078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2003</a:t>
            </a:r>
            <a:endParaRPr/>
          </a:p>
        </p:txBody>
      </p:sp>
      <p:sp>
        <p:nvSpPr>
          <p:cNvPr id="81" name="Google Shape;81;p15"/>
          <p:cNvSpPr txBox="1"/>
          <p:nvPr/>
        </p:nvSpPr>
        <p:spPr>
          <a:xfrm rot="-5400000">
            <a:off x="221875" y="4000075"/>
            <a:ext cx="1304400" cy="50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Démarche empirique </a:t>
            </a:r>
            <a:endParaRPr/>
          </a:p>
        </p:txBody>
      </p:sp>
      <p:sp>
        <p:nvSpPr>
          <p:cNvPr id="82" name="Google Shape;82;p15"/>
          <p:cNvSpPr txBox="1"/>
          <p:nvPr/>
        </p:nvSpPr>
        <p:spPr>
          <a:xfrm rot="-5400000">
            <a:off x="1352284" y="4000075"/>
            <a:ext cx="1304400" cy="50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Démarche analytique </a:t>
            </a:r>
            <a:endParaRPr/>
          </a:p>
        </p:txBody>
      </p:sp>
      <p:sp>
        <p:nvSpPr>
          <p:cNvPr id="83" name="Google Shape;83;p15"/>
          <p:cNvSpPr txBox="1"/>
          <p:nvPr/>
        </p:nvSpPr>
        <p:spPr>
          <a:xfrm rot="-5400000">
            <a:off x="6143400" y="3939925"/>
            <a:ext cx="1184100" cy="50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Démarche exploratoire </a:t>
            </a:r>
            <a:endParaRPr/>
          </a:p>
        </p:txBody>
      </p:sp>
      <p:sp>
        <p:nvSpPr>
          <p:cNvPr id="84" name="Google Shape;84;p15"/>
          <p:cNvSpPr txBox="1"/>
          <p:nvPr/>
        </p:nvSpPr>
        <p:spPr>
          <a:xfrm rot="-5400000">
            <a:off x="4832525" y="4017450"/>
            <a:ext cx="1558200" cy="5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Science computationnelle</a:t>
            </a:r>
            <a:endParaRPr/>
          </a:p>
        </p:txBody>
      </p:sp>
      <p:cxnSp>
        <p:nvCxnSpPr>
          <p:cNvPr id="85" name="Google Shape;85;p15"/>
          <p:cNvCxnSpPr/>
          <p:nvPr/>
        </p:nvCxnSpPr>
        <p:spPr>
          <a:xfrm>
            <a:off x="3766775" y="2625225"/>
            <a:ext cx="0" cy="291300"/>
          </a:xfrm>
          <a:prstGeom prst="straightConnector1">
            <a:avLst/>
          </a:prstGeom>
          <a:noFill/>
          <a:ln w="9525" cap="flat" cmpd="sng">
            <a:solidFill>
              <a:schemeClr val="dk2"/>
            </a:solidFill>
            <a:prstDash val="solid"/>
            <a:round/>
            <a:headEnd type="none" w="med" len="med"/>
            <a:tailEnd type="none" w="med" len="med"/>
          </a:ln>
        </p:spPr>
      </p:cxnSp>
      <p:pic>
        <p:nvPicPr>
          <p:cNvPr id="86" name="Google Shape;86;p15"/>
          <p:cNvPicPr preferRelativeResize="0"/>
          <p:nvPr/>
        </p:nvPicPr>
        <p:blipFill>
          <a:blip r:embed="rId6">
            <a:alphaModFix/>
          </a:blip>
          <a:stretch>
            <a:fillRect/>
          </a:stretch>
        </p:blipFill>
        <p:spPr>
          <a:xfrm>
            <a:off x="2588300" y="1600574"/>
            <a:ext cx="1539557" cy="932290"/>
          </a:xfrm>
          <a:prstGeom prst="rect">
            <a:avLst/>
          </a:prstGeom>
          <a:noFill/>
          <a:ln>
            <a:noFill/>
          </a:ln>
        </p:spPr>
      </p:pic>
      <p:pic>
        <p:nvPicPr>
          <p:cNvPr id="87" name="Google Shape;87;p15"/>
          <p:cNvPicPr preferRelativeResize="0"/>
          <p:nvPr/>
        </p:nvPicPr>
        <p:blipFill>
          <a:blip r:embed="rId7">
            <a:alphaModFix/>
          </a:blip>
          <a:stretch>
            <a:fillRect/>
          </a:stretch>
        </p:blipFill>
        <p:spPr>
          <a:xfrm>
            <a:off x="3792566" y="1609084"/>
            <a:ext cx="782609" cy="932291"/>
          </a:xfrm>
          <a:prstGeom prst="rect">
            <a:avLst/>
          </a:prstGeom>
          <a:noFill/>
          <a:ln>
            <a:noFill/>
          </a:ln>
        </p:spPr>
      </p:pic>
      <p:pic>
        <p:nvPicPr>
          <p:cNvPr id="88" name="Google Shape;88;p15"/>
          <p:cNvPicPr preferRelativeResize="0"/>
          <p:nvPr/>
        </p:nvPicPr>
        <p:blipFill>
          <a:blip r:embed="rId8">
            <a:alphaModFix/>
          </a:blip>
          <a:stretch>
            <a:fillRect/>
          </a:stretch>
        </p:blipFill>
        <p:spPr>
          <a:xfrm>
            <a:off x="1523195" y="1161409"/>
            <a:ext cx="1114975" cy="1362747"/>
          </a:xfrm>
          <a:prstGeom prst="rect">
            <a:avLst/>
          </a:prstGeom>
          <a:noFill/>
          <a:ln>
            <a:noFill/>
          </a:ln>
        </p:spPr>
      </p:pic>
      <p:sp>
        <p:nvSpPr>
          <p:cNvPr id="89" name="Google Shape;89;p15"/>
          <p:cNvSpPr txBox="1"/>
          <p:nvPr/>
        </p:nvSpPr>
        <p:spPr>
          <a:xfrm>
            <a:off x="3364000" y="2877275"/>
            <a:ext cx="7866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1830’s</a:t>
            </a:r>
            <a:endParaRPr/>
          </a:p>
        </p:txBody>
      </p:sp>
      <p:sp>
        <p:nvSpPr>
          <p:cNvPr id="90" name="Google Shape;90;p15"/>
          <p:cNvSpPr/>
          <p:nvPr/>
        </p:nvSpPr>
        <p:spPr>
          <a:xfrm>
            <a:off x="2927872" y="1539450"/>
            <a:ext cx="1686300" cy="1032300"/>
          </a:xfrm>
          <a:prstGeom prst="rect">
            <a:avLst/>
          </a:prstGeom>
          <a:solidFill>
            <a:srgbClr val="FFFFFF">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txBox="1"/>
          <p:nvPr/>
        </p:nvSpPr>
        <p:spPr>
          <a:xfrm>
            <a:off x="7309800" y="4469700"/>
            <a:ext cx="1834200" cy="6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999999"/>
                </a:solidFill>
              </a:rPr>
              <a:t>Jim Gray on eScience: A Transformed Scientific Method (2007)</a:t>
            </a:r>
            <a:endParaRPr sz="1200" dirty="0">
              <a:solidFill>
                <a:srgbClr val="999999"/>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0FFC7B6-BE98-3F41-A0F3-97EEDE3249A8}"/>
              </a:ext>
            </a:extLst>
          </p:cNvPr>
          <p:cNvPicPr>
            <a:picLocks noChangeAspect="1"/>
          </p:cNvPicPr>
          <p:nvPr/>
        </p:nvPicPr>
        <p:blipFill>
          <a:blip r:embed="rId2"/>
          <a:stretch>
            <a:fillRect/>
          </a:stretch>
        </p:blipFill>
        <p:spPr>
          <a:xfrm>
            <a:off x="5306712" y="0"/>
            <a:ext cx="3829050" cy="5143500"/>
          </a:xfrm>
          <a:prstGeom prst="rect">
            <a:avLst/>
          </a:prstGeom>
        </p:spPr>
      </p:pic>
      <p:sp>
        <p:nvSpPr>
          <p:cNvPr id="2" name="Titre 1">
            <a:extLst>
              <a:ext uri="{FF2B5EF4-FFF2-40B4-BE49-F238E27FC236}">
                <a16:creationId xmlns:a16="http://schemas.microsoft.com/office/drawing/2014/main" id="{E0BC05DC-D396-724D-B347-9F38351C89D4}"/>
              </a:ext>
            </a:extLst>
          </p:cNvPr>
          <p:cNvSpPr>
            <a:spLocks noGrp="1"/>
          </p:cNvSpPr>
          <p:nvPr>
            <p:ph type="title"/>
          </p:nvPr>
        </p:nvSpPr>
        <p:spPr>
          <a:xfrm>
            <a:off x="311700" y="445025"/>
            <a:ext cx="5182938" cy="572700"/>
          </a:xfrm>
        </p:spPr>
        <p:txBody>
          <a:bodyPr/>
          <a:lstStyle/>
          <a:p>
            <a:r>
              <a:rPr lang="fr-FR" dirty="0"/>
              <a:t>H2020 </a:t>
            </a:r>
            <a:r>
              <a:rPr lang="fr-FR" dirty="0" err="1"/>
              <a:t>opencare</a:t>
            </a:r>
            <a:endParaRPr lang="fr-FR" dirty="0"/>
          </a:p>
        </p:txBody>
      </p:sp>
      <p:sp>
        <p:nvSpPr>
          <p:cNvPr id="3" name="Espace réservé du texte 2">
            <a:extLst>
              <a:ext uri="{FF2B5EF4-FFF2-40B4-BE49-F238E27FC236}">
                <a16:creationId xmlns:a16="http://schemas.microsoft.com/office/drawing/2014/main" id="{19330540-D851-214E-ACAA-A5184060438E}"/>
              </a:ext>
            </a:extLst>
          </p:cNvPr>
          <p:cNvSpPr>
            <a:spLocks noGrp="1"/>
          </p:cNvSpPr>
          <p:nvPr>
            <p:ph type="body" idx="1"/>
          </p:nvPr>
        </p:nvSpPr>
        <p:spPr>
          <a:xfrm>
            <a:off x="311700" y="1144240"/>
            <a:ext cx="3999900" cy="3416400"/>
          </a:xfrm>
        </p:spPr>
        <p:txBody>
          <a:bodyPr/>
          <a:lstStyle/>
          <a:p>
            <a:r>
              <a:rPr lang="fr-FR" sz="2000" dirty="0"/>
              <a:t>Une démarche ethnographique d’observation de conversations à grande échelle (in situ &amp; online) – des centaines de personnes, sur deux ans</a:t>
            </a:r>
          </a:p>
          <a:p>
            <a:r>
              <a:rPr lang="fr-FR" sz="2000" dirty="0"/>
              <a:t>Une </a:t>
            </a:r>
            <a:r>
              <a:rPr lang="fr-FR" sz="2000" dirty="0" err="1"/>
              <a:t>co</a:t>
            </a:r>
            <a:r>
              <a:rPr lang="fr-FR" sz="2000" dirty="0"/>
              <a:t>-conception d’un artefact permettant de produire une synthèse des conversations</a:t>
            </a:r>
          </a:p>
        </p:txBody>
      </p:sp>
      <p:pic>
        <p:nvPicPr>
          <p:cNvPr id="8" name="Graphique 7">
            <a:extLst>
              <a:ext uri="{FF2B5EF4-FFF2-40B4-BE49-F238E27FC236}">
                <a16:creationId xmlns:a16="http://schemas.microsoft.com/office/drawing/2014/main" id="{4CD9E47E-524A-9845-86CC-ABE8C38D7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712" y="0"/>
            <a:ext cx="3829050" cy="5143500"/>
          </a:xfrm>
          <a:prstGeom prst="rect">
            <a:avLst/>
          </a:prstGeom>
        </p:spPr>
      </p:pic>
    </p:spTree>
    <p:extLst>
      <p:ext uri="{BB962C8B-B14F-4D97-AF65-F5344CB8AC3E}">
        <p14:creationId xmlns:p14="http://schemas.microsoft.com/office/powerpoint/2010/main" val="374408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25047B-66EA-034F-A4D1-8E5A58288545}"/>
              </a:ext>
            </a:extLst>
          </p:cNvPr>
          <p:cNvPicPr>
            <a:picLocks noChangeAspect="1"/>
          </p:cNvPicPr>
          <p:nvPr/>
        </p:nvPicPr>
        <p:blipFill>
          <a:blip r:embed="rId2"/>
          <a:stretch>
            <a:fillRect/>
          </a:stretch>
        </p:blipFill>
        <p:spPr>
          <a:xfrm>
            <a:off x="2953004" y="0"/>
            <a:ext cx="6190996" cy="3991025"/>
          </a:xfrm>
          <a:prstGeom prst="rect">
            <a:avLst/>
          </a:prstGeom>
        </p:spPr>
      </p:pic>
      <p:sp>
        <p:nvSpPr>
          <p:cNvPr id="2" name="Titre 1">
            <a:extLst>
              <a:ext uri="{FF2B5EF4-FFF2-40B4-BE49-F238E27FC236}">
                <a16:creationId xmlns:a16="http://schemas.microsoft.com/office/drawing/2014/main" id="{CBAF25B5-B657-4A44-873D-73F2636FEC68}"/>
              </a:ext>
            </a:extLst>
          </p:cNvPr>
          <p:cNvSpPr>
            <a:spLocks noGrp="1"/>
          </p:cNvSpPr>
          <p:nvPr>
            <p:ph type="title"/>
          </p:nvPr>
        </p:nvSpPr>
        <p:spPr/>
        <p:txBody>
          <a:bodyPr/>
          <a:lstStyle/>
          <a:p>
            <a:r>
              <a:rPr lang="fr-FR" dirty="0"/>
              <a:t>Le matériau</a:t>
            </a:r>
          </a:p>
        </p:txBody>
      </p:sp>
      <p:sp>
        <p:nvSpPr>
          <p:cNvPr id="3" name="Espace réservé du texte 2">
            <a:extLst>
              <a:ext uri="{FF2B5EF4-FFF2-40B4-BE49-F238E27FC236}">
                <a16:creationId xmlns:a16="http://schemas.microsoft.com/office/drawing/2014/main" id="{21751AF2-546B-534E-8483-31155A68D090}"/>
              </a:ext>
            </a:extLst>
          </p:cNvPr>
          <p:cNvSpPr>
            <a:spLocks noGrp="1"/>
          </p:cNvSpPr>
          <p:nvPr>
            <p:ph type="body" idx="1"/>
          </p:nvPr>
        </p:nvSpPr>
        <p:spPr/>
        <p:txBody>
          <a:bodyPr/>
          <a:lstStyle/>
          <a:p>
            <a:r>
              <a:rPr lang="fr-FR" sz="2000" dirty="0"/>
              <a:t>Conversations en ligne</a:t>
            </a:r>
          </a:p>
          <a:p>
            <a:endParaRPr lang="fr-FR" sz="2000" dirty="0"/>
          </a:p>
          <a:p>
            <a:r>
              <a:rPr lang="fr-FR" sz="2000" dirty="0"/>
              <a:t>Evènements in situ</a:t>
            </a:r>
          </a:p>
          <a:p>
            <a:r>
              <a:rPr lang="fr-FR" sz="2000" dirty="0" err="1"/>
              <a:t>Community</a:t>
            </a:r>
            <a:r>
              <a:rPr lang="fr-FR" sz="2000" dirty="0"/>
              <a:t> managers</a:t>
            </a:r>
          </a:p>
        </p:txBody>
      </p:sp>
      <p:pic>
        <p:nvPicPr>
          <p:cNvPr id="4" name="Image 3">
            <a:extLst>
              <a:ext uri="{FF2B5EF4-FFF2-40B4-BE49-F238E27FC236}">
                <a16:creationId xmlns:a16="http://schemas.microsoft.com/office/drawing/2014/main" id="{82F6BC09-944E-D449-9158-5FF72F3B5D30}"/>
              </a:ext>
            </a:extLst>
          </p:cNvPr>
          <p:cNvPicPr>
            <a:picLocks noChangeAspect="1"/>
          </p:cNvPicPr>
          <p:nvPr/>
        </p:nvPicPr>
        <p:blipFill>
          <a:blip r:embed="rId3"/>
          <a:stretch>
            <a:fillRect/>
          </a:stretch>
        </p:blipFill>
        <p:spPr>
          <a:xfrm>
            <a:off x="7051589" y="-1"/>
            <a:ext cx="2092411" cy="6520537"/>
          </a:xfrm>
          <a:prstGeom prst="rect">
            <a:avLst/>
          </a:prstGeom>
        </p:spPr>
      </p:pic>
    </p:spTree>
    <p:extLst>
      <p:ext uri="{BB962C8B-B14F-4D97-AF65-F5344CB8AC3E}">
        <p14:creationId xmlns:p14="http://schemas.microsoft.com/office/powerpoint/2010/main" val="340332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F25B5-B657-4A44-873D-73F2636FEC68}"/>
              </a:ext>
            </a:extLst>
          </p:cNvPr>
          <p:cNvSpPr>
            <a:spLocks noGrp="1"/>
          </p:cNvSpPr>
          <p:nvPr>
            <p:ph type="title"/>
          </p:nvPr>
        </p:nvSpPr>
        <p:spPr/>
        <p:txBody>
          <a:bodyPr/>
          <a:lstStyle/>
          <a:p>
            <a:r>
              <a:rPr lang="fr-FR" dirty="0"/>
              <a:t>Le matériau</a:t>
            </a:r>
          </a:p>
        </p:txBody>
      </p:sp>
      <p:sp>
        <p:nvSpPr>
          <p:cNvPr id="3" name="Espace réservé du texte 2">
            <a:extLst>
              <a:ext uri="{FF2B5EF4-FFF2-40B4-BE49-F238E27FC236}">
                <a16:creationId xmlns:a16="http://schemas.microsoft.com/office/drawing/2014/main" id="{21751AF2-546B-534E-8483-31155A68D090}"/>
              </a:ext>
            </a:extLst>
          </p:cNvPr>
          <p:cNvSpPr>
            <a:spLocks noGrp="1"/>
          </p:cNvSpPr>
          <p:nvPr>
            <p:ph type="body" idx="1"/>
          </p:nvPr>
        </p:nvSpPr>
        <p:spPr>
          <a:xfrm>
            <a:off x="311700" y="1086571"/>
            <a:ext cx="3999900" cy="3416400"/>
          </a:xfrm>
        </p:spPr>
        <p:txBody>
          <a:bodyPr/>
          <a:lstStyle/>
          <a:p>
            <a:r>
              <a:rPr lang="fr-FR" sz="2000" dirty="0"/>
              <a:t>Plusieurs centaines</a:t>
            </a:r>
            <a:br>
              <a:rPr lang="fr-FR" sz="2000" dirty="0"/>
            </a:br>
            <a:r>
              <a:rPr lang="fr-FR" sz="2000" dirty="0"/>
              <a:t>de personnes</a:t>
            </a:r>
          </a:p>
        </p:txBody>
      </p:sp>
      <p:sp>
        <p:nvSpPr>
          <p:cNvPr id="7" name="Espace réservé du texte 6">
            <a:extLst>
              <a:ext uri="{FF2B5EF4-FFF2-40B4-BE49-F238E27FC236}">
                <a16:creationId xmlns:a16="http://schemas.microsoft.com/office/drawing/2014/main" id="{753AAC4E-B0C4-FF46-9FA4-997B89CD09EB}"/>
              </a:ext>
            </a:extLst>
          </p:cNvPr>
          <p:cNvSpPr>
            <a:spLocks noGrp="1"/>
          </p:cNvSpPr>
          <p:nvPr>
            <p:ph type="body" idx="2"/>
          </p:nvPr>
        </p:nvSpPr>
        <p:spPr>
          <a:xfrm>
            <a:off x="4832400" y="1086571"/>
            <a:ext cx="3999900" cy="3416400"/>
          </a:xfrm>
        </p:spPr>
        <p:txBody>
          <a:bodyPr/>
          <a:lstStyle/>
          <a:p>
            <a:r>
              <a:rPr lang="fr-FR" sz="2000" dirty="0"/>
              <a:t>Conversations:</a:t>
            </a:r>
            <a:br>
              <a:rPr lang="fr-FR" sz="2000" dirty="0"/>
            </a:br>
            <a:r>
              <a:rPr lang="fr-FR" sz="2000" dirty="0"/>
              <a:t>les 3 tomes du Seigneur</a:t>
            </a:r>
            <a:br>
              <a:rPr lang="fr-FR" sz="2000" dirty="0"/>
            </a:br>
            <a:r>
              <a:rPr lang="fr-FR" sz="2000" dirty="0"/>
              <a:t>des Anneaux </a:t>
            </a:r>
          </a:p>
          <a:p>
            <a:endParaRPr lang="fr-FR" sz="2000" dirty="0"/>
          </a:p>
        </p:txBody>
      </p:sp>
      <p:pic>
        <p:nvPicPr>
          <p:cNvPr id="6" name="Image 5">
            <a:extLst>
              <a:ext uri="{FF2B5EF4-FFF2-40B4-BE49-F238E27FC236}">
                <a16:creationId xmlns:a16="http://schemas.microsoft.com/office/drawing/2014/main" id="{6878F36E-78DF-A049-B459-9BFA871BD527}"/>
              </a:ext>
            </a:extLst>
          </p:cNvPr>
          <p:cNvPicPr>
            <a:picLocks noChangeAspect="1"/>
          </p:cNvPicPr>
          <p:nvPr/>
        </p:nvPicPr>
        <p:blipFill>
          <a:blip r:embed="rId2"/>
          <a:stretch>
            <a:fillRect/>
          </a:stretch>
        </p:blipFill>
        <p:spPr>
          <a:xfrm>
            <a:off x="0" y="2181835"/>
            <a:ext cx="9144000" cy="2961665"/>
          </a:xfrm>
          <a:prstGeom prst="rect">
            <a:avLst/>
          </a:prstGeom>
        </p:spPr>
      </p:pic>
    </p:spTree>
    <p:extLst>
      <p:ext uri="{BB962C8B-B14F-4D97-AF65-F5344CB8AC3E}">
        <p14:creationId xmlns:p14="http://schemas.microsoft.com/office/powerpoint/2010/main" val="176116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F25B5-B657-4A44-873D-73F2636FEC68}"/>
              </a:ext>
            </a:extLst>
          </p:cNvPr>
          <p:cNvSpPr>
            <a:spLocks noGrp="1"/>
          </p:cNvSpPr>
          <p:nvPr>
            <p:ph type="title"/>
          </p:nvPr>
        </p:nvSpPr>
        <p:spPr/>
        <p:txBody>
          <a:bodyPr/>
          <a:lstStyle/>
          <a:p>
            <a:r>
              <a:rPr lang="fr-FR" dirty="0"/>
              <a:t>Ethnographie digitale</a:t>
            </a:r>
          </a:p>
        </p:txBody>
      </p:sp>
      <p:sp>
        <p:nvSpPr>
          <p:cNvPr id="3" name="Espace réservé du texte 2">
            <a:extLst>
              <a:ext uri="{FF2B5EF4-FFF2-40B4-BE49-F238E27FC236}">
                <a16:creationId xmlns:a16="http://schemas.microsoft.com/office/drawing/2014/main" id="{21751AF2-546B-534E-8483-31155A68D090}"/>
              </a:ext>
            </a:extLst>
          </p:cNvPr>
          <p:cNvSpPr>
            <a:spLocks noGrp="1"/>
          </p:cNvSpPr>
          <p:nvPr>
            <p:ph type="body" idx="1"/>
          </p:nvPr>
        </p:nvSpPr>
        <p:spPr/>
        <p:txBody>
          <a:bodyPr/>
          <a:lstStyle/>
          <a:p>
            <a:r>
              <a:rPr lang="fr-FR" sz="2000" dirty="0"/>
              <a:t>Annotation manuelle du contenu</a:t>
            </a:r>
          </a:p>
          <a:p>
            <a:pPr lvl="1">
              <a:spcBef>
                <a:spcPts val="600"/>
              </a:spcBef>
            </a:pPr>
            <a:r>
              <a:rPr lang="fr-FR" sz="1600" dirty="0"/>
              <a:t>Indexation de qualité</a:t>
            </a:r>
          </a:p>
          <a:p>
            <a:pPr>
              <a:spcBef>
                <a:spcPts val="1200"/>
              </a:spcBef>
            </a:pPr>
            <a:r>
              <a:rPr lang="fr-FR" sz="2000" dirty="0"/>
              <a:t>Exploration</a:t>
            </a:r>
          </a:p>
          <a:p>
            <a:pPr lvl="1">
              <a:spcBef>
                <a:spcPts val="600"/>
              </a:spcBef>
            </a:pPr>
            <a:r>
              <a:rPr lang="fr-FR" sz="1600" dirty="0"/>
              <a:t>Du contenu indexé</a:t>
            </a:r>
          </a:p>
          <a:p>
            <a:pPr lvl="1">
              <a:spcBef>
                <a:spcPts val="600"/>
              </a:spcBef>
            </a:pPr>
            <a:r>
              <a:rPr lang="fr-FR" sz="1600" dirty="0"/>
              <a:t>Des codes</a:t>
            </a:r>
          </a:p>
          <a:p>
            <a:endParaRPr lang="fr-FR" sz="2000" dirty="0"/>
          </a:p>
        </p:txBody>
      </p:sp>
    </p:spTree>
    <p:extLst>
      <p:ext uri="{BB962C8B-B14F-4D97-AF65-F5344CB8AC3E}">
        <p14:creationId xmlns:p14="http://schemas.microsoft.com/office/powerpoint/2010/main" val="169762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F25B5-B657-4A44-873D-73F2636FEC68}"/>
              </a:ext>
            </a:extLst>
          </p:cNvPr>
          <p:cNvSpPr>
            <a:spLocks noGrp="1"/>
          </p:cNvSpPr>
          <p:nvPr>
            <p:ph type="title"/>
          </p:nvPr>
        </p:nvSpPr>
        <p:spPr/>
        <p:txBody>
          <a:bodyPr/>
          <a:lstStyle/>
          <a:p>
            <a:r>
              <a:rPr lang="fr-FR" dirty="0"/>
              <a:t>La cartographie</a:t>
            </a:r>
          </a:p>
        </p:txBody>
      </p:sp>
      <p:pic>
        <p:nvPicPr>
          <p:cNvPr id="12" name="Image 11">
            <a:extLst>
              <a:ext uri="{FF2B5EF4-FFF2-40B4-BE49-F238E27FC236}">
                <a16:creationId xmlns:a16="http://schemas.microsoft.com/office/drawing/2014/main" id="{6DFA4142-CBE3-B045-BA9B-6099F7FC1F0E}"/>
              </a:ext>
            </a:extLst>
          </p:cNvPr>
          <p:cNvPicPr>
            <a:picLocks noChangeAspect="1"/>
          </p:cNvPicPr>
          <p:nvPr/>
        </p:nvPicPr>
        <p:blipFill>
          <a:blip r:embed="rId2"/>
          <a:stretch>
            <a:fillRect/>
          </a:stretch>
        </p:blipFill>
        <p:spPr>
          <a:xfrm>
            <a:off x="1194486" y="957060"/>
            <a:ext cx="6621107" cy="4186440"/>
          </a:xfrm>
          <a:prstGeom prst="rect">
            <a:avLst/>
          </a:prstGeom>
        </p:spPr>
      </p:pic>
    </p:spTree>
    <p:extLst>
      <p:ext uri="{BB962C8B-B14F-4D97-AF65-F5344CB8AC3E}">
        <p14:creationId xmlns:p14="http://schemas.microsoft.com/office/powerpoint/2010/main" val="282920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A1483D-C680-4741-BBEC-DDFB60DB3447}"/>
              </a:ext>
            </a:extLst>
          </p:cNvPr>
          <p:cNvPicPr>
            <a:picLocks noChangeAspect="1"/>
          </p:cNvPicPr>
          <p:nvPr/>
        </p:nvPicPr>
        <p:blipFill>
          <a:blip r:embed="rId2"/>
          <a:stretch>
            <a:fillRect/>
          </a:stretch>
        </p:blipFill>
        <p:spPr>
          <a:xfrm>
            <a:off x="4024790" y="0"/>
            <a:ext cx="5119210" cy="5143500"/>
          </a:xfrm>
          <a:prstGeom prst="rect">
            <a:avLst/>
          </a:prstGeom>
        </p:spPr>
      </p:pic>
      <p:sp>
        <p:nvSpPr>
          <p:cNvPr id="2" name="Titre 1">
            <a:extLst>
              <a:ext uri="{FF2B5EF4-FFF2-40B4-BE49-F238E27FC236}">
                <a16:creationId xmlns:a16="http://schemas.microsoft.com/office/drawing/2014/main" id="{D2C5572F-9353-7C47-9F68-BED95F049B00}"/>
              </a:ext>
            </a:extLst>
          </p:cNvPr>
          <p:cNvSpPr>
            <a:spLocks noGrp="1"/>
          </p:cNvSpPr>
          <p:nvPr>
            <p:ph type="title"/>
          </p:nvPr>
        </p:nvSpPr>
        <p:spPr>
          <a:xfrm>
            <a:off x="311700" y="445025"/>
            <a:ext cx="3897835" cy="572700"/>
          </a:xfrm>
        </p:spPr>
        <p:txBody>
          <a:bodyPr/>
          <a:lstStyle/>
          <a:p>
            <a:r>
              <a:rPr lang="fr-FR" dirty="0"/>
              <a:t>Ethnographie digitale et analyse de réseaux socio-sémantiques</a:t>
            </a:r>
          </a:p>
        </p:txBody>
      </p:sp>
      <p:sp>
        <p:nvSpPr>
          <p:cNvPr id="3" name="Espace réservé du texte 2">
            <a:extLst>
              <a:ext uri="{FF2B5EF4-FFF2-40B4-BE49-F238E27FC236}">
                <a16:creationId xmlns:a16="http://schemas.microsoft.com/office/drawing/2014/main" id="{EB7CF760-E03E-FC4E-A8F5-56E9C3661198}"/>
              </a:ext>
            </a:extLst>
          </p:cNvPr>
          <p:cNvSpPr>
            <a:spLocks noGrp="1"/>
          </p:cNvSpPr>
          <p:nvPr>
            <p:ph type="body" idx="1"/>
          </p:nvPr>
        </p:nvSpPr>
        <p:spPr>
          <a:xfrm>
            <a:off x="311700" y="2281059"/>
            <a:ext cx="3999900" cy="2027330"/>
          </a:xfrm>
        </p:spPr>
        <p:txBody>
          <a:bodyPr/>
          <a:lstStyle/>
          <a:p>
            <a:r>
              <a:rPr lang="fr-FR" sz="2400" dirty="0"/>
              <a:t>Une méthodologie innovante ?</a:t>
            </a:r>
          </a:p>
          <a:p>
            <a:r>
              <a:rPr lang="fr-FR" sz="2400" dirty="0"/>
              <a:t>Un nouveau champ de recherche ?</a:t>
            </a:r>
          </a:p>
        </p:txBody>
      </p:sp>
    </p:spTree>
    <p:extLst>
      <p:ext uri="{BB962C8B-B14F-4D97-AF65-F5344CB8AC3E}">
        <p14:creationId xmlns:p14="http://schemas.microsoft.com/office/powerpoint/2010/main" val="402419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E193BFA-0493-0549-9787-E3E269E25F3D}"/>
              </a:ext>
            </a:extLst>
          </p:cNvPr>
          <p:cNvPicPr>
            <a:picLocks noChangeAspect="1"/>
          </p:cNvPicPr>
          <p:nvPr/>
        </p:nvPicPr>
        <p:blipFill>
          <a:blip r:embed="rId2"/>
          <a:stretch>
            <a:fillRect/>
          </a:stretch>
        </p:blipFill>
        <p:spPr>
          <a:xfrm>
            <a:off x="1367480" y="867078"/>
            <a:ext cx="6199753" cy="4276421"/>
          </a:xfrm>
          <a:prstGeom prst="rect">
            <a:avLst/>
          </a:prstGeom>
        </p:spPr>
      </p:pic>
      <p:sp>
        <p:nvSpPr>
          <p:cNvPr id="2" name="Titre 1">
            <a:extLst>
              <a:ext uri="{FF2B5EF4-FFF2-40B4-BE49-F238E27FC236}">
                <a16:creationId xmlns:a16="http://schemas.microsoft.com/office/drawing/2014/main" id="{A7EE9EC2-46C8-924B-BE40-2E33EAD55BFE}"/>
              </a:ext>
            </a:extLst>
          </p:cNvPr>
          <p:cNvSpPr>
            <a:spLocks noGrp="1"/>
          </p:cNvSpPr>
          <p:nvPr>
            <p:ph type="title"/>
          </p:nvPr>
        </p:nvSpPr>
        <p:spPr/>
        <p:txBody>
          <a:bodyPr/>
          <a:lstStyle/>
          <a:p>
            <a:r>
              <a:rPr lang="fr-FR" dirty="0"/>
              <a:t>De l’exploration à l’introspection ?</a:t>
            </a:r>
          </a:p>
        </p:txBody>
      </p:sp>
    </p:spTree>
    <p:extLst>
      <p:ext uri="{BB962C8B-B14F-4D97-AF65-F5344CB8AC3E}">
        <p14:creationId xmlns:p14="http://schemas.microsoft.com/office/powerpoint/2010/main" val="35006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505F6-8E3B-2A42-90A9-020D1AA6CAFE}"/>
              </a:ext>
            </a:extLst>
          </p:cNvPr>
          <p:cNvSpPr>
            <a:spLocks noGrp="1"/>
          </p:cNvSpPr>
          <p:nvPr>
            <p:ph type="title"/>
          </p:nvPr>
        </p:nvSpPr>
        <p:spPr/>
        <p:txBody>
          <a:bodyPr/>
          <a:lstStyle/>
          <a:p>
            <a:pPr>
              <a:spcBef>
                <a:spcPts val="400"/>
              </a:spcBef>
            </a:pPr>
            <a:r>
              <a:rPr lang="fr-FR" dirty="0"/>
              <a:t>Data science, exploration et IA ?</a:t>
            </a:r>
          </a:p>
        </p:txBody>
      </p:sp>
    </p:spTree>
    <p:extLst>
      <p:ext uri="{BB962C8B-B14F-4D97-AF65-F5344CB8AC3E}">
        <p14:creationId xmlns:p14="http://schemas.microsoft.com/office/powerpoint/2010/main" val="150861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25B15-2EEF-EE49-A8BF-9C2221635715}"/>
              </a:ext>
            </a:extLst>
          </p:cNvPr>
          <p:cNvSpPr>
            <a:spLocks noGrp="1"/>
          </p:cNvSpPr>
          <p:nvPr>
            <p:ph type="title"/>
          </p:nvPr>
        </p:nvSpPr>
        <p:spPr/>
        <p:txBody>
          <a:bodyPr/>
          <a:lstStyle/>
          <a:p>
            <a:r>
              <a:rPr lang="fr-FR" dirty="0"/>
              <a:t>IA</a:t>
            </a:r>
          </a:p>
        </p:txBody>
      </p:sp>
      <p:sp>
        <p:nvSpPr>
          <p:cNvPr id="3" name="Espace réservé du texte 2">
            <a:extLst>
              <a:ext uri="{FF2B5EF4-FFF2-40B4-BE49-F238E27FC236}">
                <a16:creationId xmlns:a16="http://schemas.microsoft.com/office/drawing/2014/main" id="{97D1B426-4D6E-2940-A5FD-E9E9545A32BB}"/>
              </a:ext>
            </a:extLst>
          </p:cNvPr>
          <p:cNvSpPr>
            <a:spLocks noGrp="1"/>
          </p:cNvSpPr>
          <p:nvPr>
            <p:ph type="body" idx="1"/>
          </p:nvPr>
        </p:nvSpPr>
        <p:spPr/>
        <p:txBody>
          <a:bodyPr/>
          <a:lstStyle/>
          <a:p>
            <a:pPr>
              <a:lnSpc>
                <a:spcPct val="100000"/>
              </a:lnSpc>
            </a:pPr>
            <a:r>
              <a:rPr lang="fr-FR" sz="2400" dirty="0"/>
              <a:t>Modèles prédictifs</a:t>
            </a:r>
          </a:p>
          <a:p>
            <a:pPr lvl="1">
              <a:lnSpc>
                <a:spcPct val="100000"/>
              </a:lnSpc>
              <a:spcBef>
                <a:spcPts val="600"/>
              </a:spcBef>
            </a:pPr>
            <a:r>
              <a:rPr lang="fr-FR" sz="2000" dirty="0"/>
              <a:t>Régression linéaire</a:t>
            </a:r>
          </a:p>
          <a:p>
            <a:pPr lvl="1">
              <a:lnSpc>
                <a:spcPct val="100000"/>
              </a:lnSpc>
              <a:spcBef>
                <a:spcPts val="600"/>
              </a:spcBef>
            </a:pPr>
            <a:r>
              <a:rPr lang="fr-FR" sz="2000" dirty="0"/>
              <a:t>Modèles </a:t>
            </a:r>
            <a:r>
              <a:rPr lang="fr-FR" sz="2000" dirty="0" err="1"/>
              <a:t>bayesiens</a:t>
            </a:r>
            <a:endParaRPr lang="fr-FR" sz="2000" dirty="0"/>
          </a:p>
          <a:p>
            <a:pPr lvl="1">
              <a:lnSpc>
                <a:spcPct val="100000"/>
              </a:lnSpc>
              <a:spcBef>
                <a:spcPts val="600"/>
              </a:spcBef>
            </a:pPr>
            <a:r>
              <a:rPr lang="fr-FR" sz="2000" dirty="0"/>
              <a:t>…</a:t>
            </a:r>
          </a:p>
          <a:p>
            <a:pPr>
              <a:lnSpc>
                <a:spcPct val="100000"/>
              </a:lnSpc>
              <a:spcBef>
                <a:spcPts val="1200"/>
              </a:spcBef>
            </a:pPr>
            <a:r>
              <a:rPr lang="fr-FR" sz="2400" dirty="0"/>
              <a:t>Modèles de représentations</a:t>
            </a:r>
          </a:p>
          <a:p>
            <a:pPr lvl="1">
              <a:lnSpc>
                <a:spcPct val="100000"/>
              </a:lnSpc>
              <a:spcBef>
                <a:spcPts val="600"/>
              </a:spcBef>
            </a:pPr>
            <a:r>
              <a:rPr lang="fr-FR" sz="2000" dirty="0"/>
              <a:t>Topic </a:t>
            </a:r>
            <a:r>
              <a:rPr lang="fr-FR" sz="2000" dirty="0" err="1"/>
              <a:t>modeling</a:t>
            </a:r>
            <a:endParaRPr lang="fr-FR" sz="2000" dirty="0"/>
          </a:p>
          <a:p>
            <a:pPr lvl="1">
              <a:lnSpc>
                <a:spcPct val="100000"/>
              </a:lnSpc>
              <a:spcBef>
                <a:spcPts val="600"/>
              </a:spcBef>
            </a:pPr>
            <a:r>
              <a:rPr lang="fr-FR" sz="2000" dirty="0"/>
              <a:t>Word2Vec, Doc2Vec</a:t>
            </a:r>
          </a:p>
          <a:p>
            <a:pPr lvl="1">
              <a:lnSpc>
                <a:spcPct val="100000"/>
              </a:lnSpc>
              <a:spcBef>
                <a:spcPts val="600"/>
              </a:spcBef>
            </a:pPr>
            <a:r>
              <a:rPr lang="fr-FR" sz="2000" dirty="0"/>
              <a:t>…</a:t>
            </a:r>
          </a:p>
        </p:txBody>
      </p:sp>
      <p:sp>
        <p:nvSpPr>
          <p:cNvPr id="4" name="Accolade fermante 3">
            <a:extLst>
              <a:ext uri="{FF2B5EF4-FFF2-40B4-BE49-F238E27FC236}">
                <a16:creationId xmlns:a16="http://schemas.microsoft.com/office/drawing/2014/main" id="{B25B1374-A379-5544-B20C-F9E48B55A6D0}"/>
              </a:ext>
            </a:extLst>
          </p:cNvPr>
          <p:cNvSpPr/>
          <p:nvPr/>
        </p:nvSpPr>
        <p:spPr>
          <a:xfrm>
            <a:off x="4841823" y="1296649"/>
            <a:ext cx="487180" cy="267574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a:extLst>
              <a:ext uri="{FF2B5EF4-FFF2-40B4-BE49-F238E27FC236}">
                <a16:creationId xmlns:a16="http://schemas.microsoft.com/office/drawing/2014/main" id="{0BA68711-1DA3-4D46-B930-E64CD87EB98C}"/>
              </a:ext>
            </a:extLst>
          </p:cNvPr>
          <p:cNvSpPr txBox="1"/>
          <p:nvPr/>
        </p:nvSpPr>
        <p:spPr>
          <a:xfrm>
            <a:off x="5569738" y="1660386"/>
            <a:ext cx="3262562" cy="2908489"/>
          </a:xfrm>
          <a:prstGeom prst="rect">
            <a:avLst/>
          </a:prstGeom>
          <a:noFill/>
        </p:spPr>
        <p:txBody>
          <a:bodyPr wrap="square" rtlCol="0">
            <a:spAutoFit/>
          </a:bodyPr>
          <a:lstStyle/>
          <a:p>
            <a:pPr marL="457200" indent="-342900">
              <a:buClr>
                <a:schemeClr val="dk2"/>
              </a:buClr>
              <a:buSzPts val="1800"/>
              <a:buFont typeface="Arial"/>
              <a:buChar char="●"/>
            </a:pPr>
            <a:r>
              <a:rPr lang="fr-FR" sz="2400" dirty="0">
                <a:solidFill>
                  <a:schemeClr val="dk2"/>
                </a:solidFill>
              </a:rPr>
              <a:t>Et leur(s) combinaison(s)</a:t>
            </a:r>
          </a:p>
          <a:p>
            <a:pPr marL="914400" lvl="1" indent="-317500">
              <a:spcBef>
                <a:spcPts val="600"/>
              </a:spcBef>
              <a:buClr>
                <a:schemeClr val="dk2"/>
              </a:buClr>
              <a:buSzPts val="1400"/>
              <a:buFont typeface="Arial"/>
              <a:buChar char="○"/>
            </a:pPr>
            <a:r>
              <a:rPr lang="fr-FR" sz="2000" dirty="0">
                <a:solidFill>
                  <a:schemeClr val="dk2"/>
                </a:solidFill>
              </a:rPr>
              <a:t>Reconnaissance faciale</a:t>
            </a:r>
          </a:p>
          <a:p>
            <a:pPr marL="914400" lvl="1" indent="-317500">
              <a:spcBef>
                <a:spcPts val="600"/>
              </a:spcBef>
              <a:buClr>
                <a:schemeClr val="dk2"/>
              </a:buClr>
              <a:buSzPts val="1400"/>
              <a:buFont typeface="Arial"/>
              <a:buChar char="○"/>
            </a:pPr>
            <a:r>
              <a:rPr lang="fr-FR" sz="2000" dirty="0">
                <a:solidFill>
                  <a:schemeClr val="dk2"/>
                </a:solidFill>
              </a:rPr>
              <a:t>Traduction automatique</a:t>
            </a:r>
          </a:p>
          <a:p>
            <a:pPr marL="914400" lvl="1" indent="-317500">
              <a:spcBef>
                <a:spcPts val="600"/>
              </a:spcBef>
              <a:buClr>
                <a:schemeClr val="dk2"/>
              </a:buClr>
              <a:buSzPts val="1400"/>
              <a:buFont typeface="Arial"/>
              <a:buChar char="○"/>
            </a:pPr>
            <a:r>
              <a:rPr lang="fr-FR" sz="2000" dirty="0">
                <a:solidFill>
                  <a:schemeClr val="dk2"/>
                </a:solidFill>
              </a:rPr>
              <a:t>Résumé, labellisation, …</a:t>
            </a:r>
          </a:p>
        </p:txBody>
      </p:sp>
    </p:spTree>
    <p:extLst>
      <p:ext uri="{BB962C8B-B14F-4D97-AF65-F5344CB8AC3E}">
        <p14:creationId xmlns:p14="http://schemas.microsoft.com/office/powerpoint/2010/main" val="71497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25B15-2EEF-EE49-A8BF-9C2221635715}"/>
              </a:ext>
            </a:extLst>
          </p:cNvPr>
          <p:cNvSpPr>
            <a:spLocks noGrp="1"/>
          </p:cNvSpPr>
          <p:nvPr>
            <p:ph type="title"/>
          </p:nvPr>
        </p:nvSpPr>
        <p:spPr/>
        <p:txBody>
          <a:bodyPr/>
          <a:lstStyle/>
          <a:p>
            <a:r>
              <a:rPr lang="fr-FR" dirty="0"/>
              <a:t>IA</a:t>
            </a:r>
          </a:p>
        </p:txBody>
      </p:sp>
      <p:sp>
        <p:nvSpPr>
          <p:cNvPr id="3" name="Espace réservé du texte 2">
            <a:extLst>
              <a:ext uri="{FF2B5EF4-FFF2-40B4-BE49-F238E27FC236}">
                <a16:creationId xmlns:a16="http://schemas.microsoft.com/office/drawing/2014/main" id="{97D1B426-4D6E-2940-A5FD-E9E9545A32BB}"/>
              </a:ext>
            </a:extLst>
          </p:cNvPr>
          <p:cNvSpPr>
            <a:spLocks noGrp="1"/>
          </p:cNvSpPr>
          <p:nvPr>
            <p:ph type="body" idx="1"/>
          </p:nvPr>
        </p:nvSpPr>
        <p:spPr/>
        <p:txBody>
          <a:bodyPr/>
          <a:lstStyle/>
          <a:p>
            <a:pPr>
              <a:lnSpc>
                <a:spcPct val="150000"/>
              </a:lnSpc>
            </a:pPr>
            <a:r>
              <a:rPr lang="fr-FR" i="1" dirty="0">
                <a:solidFill>
                  <a:srgbClr val="666666"/>
                </a:solidFill>
                <a:latin typeface="Proxima Nova"/>
              </a:rPr>
              <a:t>The </a:t>
            </a:r>
            <a:r>
              <a:rPr lang="fr-FR" i="1" dirty="0" err="1">
                <a:solidFill>
                  <a:srgbClr val="666666"/>
                </a:solidFill>
                <a:latin typeface="Proxima Nova"/>
              </a:rPr>
              <a:t>true</a:t>
            </a:r>
            <a:r>
              <a:rPr lang="fr-FR" i="1" dirty="0">
                <a:solidFill>
                  <a:srgbClr val="666666"/>
                </a:solidFill>
                <a:latin typeface="Proxima Nova"/>
              </a:rPr>
              <a:t> challenge to </a:t>
            </a:r>
            <a:r>
              <a:rPr lang="fr-FR" i="1" dirty="0" err="1">
                <a:solidFill>
                  <a:srgbClr val="666666"/>
                </a:solidFill>
                <a:latin typeface="Proxima Nova"/>
              </a:rPr>
              <a:t>artiﬁcial</a:t>
            </a:r>
            <a:r>
              <a:rPr lang="fr-FR" i="1" dirty="0">
                <a:solidFill>
                  <a:srgbClr val="666666"/>
                </a:solidFill>
                <a:latin typeface="Proxima Nova"/>
              </a:rPr>
              <a:t> intelligence </a:t>
            </a:r>
            <a:r>
              <a:rPr lang="fr-FR" i="1" dirty="0" err="1">
                <a:solidFill>
                  <a:srgbClr val="666666"/>
                </a:solidFill>
                <a:latin typeface="Proxima Nova"/>
              </a:rPr>
              <a:t>proved</a:t>
            </a:r>
            <a:r>
              <a:rPr lang="fr-FR" i="1" dirty="0">
                <a:solidFill>
                  <a:srgbClr val="666666"/>
                </a:solidFill>
                <a:latin typeface="Proxima Nova"/>
              </a:rPr>
              <a:t> to </a:t>
            </a:r>
            <a:r>
              <a:rPr lang="fr-FR" i="1" dirty="0" err="1">
                <a:solidFill>
                  <a:srgbClr val="666666"/>
                </a:solidFill>
                <a:latin typeface="Proxima Nova"/>
              </a:rPr>
              <a:t>be</a:t>
            </a:r>
            <a:r>
              <a:rPr lang="fr-FR" i="1" dirty="0">
                <a:solidFill>
                  <a:srgbClr val="666666"/>
                </a:solidFill>
                <a:latin typeface="Proxima Nova"/>
              </a:rPr>
              <a:t> </a:t>
            </a:r>
            <a:r>
              <a:rPr lang="fr-FR" i="1" u="sng" dirty="0" err="1">
                <a:solidFill>
                  <a:srgbClr val="666666"/>
                </a:solidFill>
                <a:latin typeface="Proxima Nova"/>
              </a:rPr>
              <a:t>solving</a:t>
            </a:r>
            <a:r>
              <a:rPr lang="fr-FR" i="1" u="sng" dirty="0">
                <a:solidFill>
                  <a:srgbClr val="666666"/>
                </a:solidFill>
                <a:latin typeface="Proxima Nova"/>
              </a:rPr>
              <a:t> the </a:t>
            </a:r>
            <a:r>
              <a:rPr lang="fr-FR" i="1" u="sng" dirty="0" err="1">
                <a:solidFill>
                  <a:srgbClr val="666666"/>
                </a:solidFill>
                <a:latin typeface="Proxima Nova"/>
              </a:rPr>
              <a:t>tasks</a:t>
            </a:r>
            <a:r>
              <a:rPr lang="fr-FR" i="1" u="sng" dirty="0">
                <a:solidFill>
                  <a:srgbClr val="666666"/>
                </a:solidFill>
                <a:latin typeface="Proxima Nova"/>
              </a:rPr>
              <a:t> </a:t>
            </a:r>
            <a:r>
              <a:rPr lang="fr-FR" i="1" u="sng" dirty="0" err="1">
                <a:solidFill>
                  <a:srgbClr val="666666"/>
                </a:solidFill>
                <a:latin typeface="Proxima Nova"/>
              </a:rPr>
              <a:t>that</a:t>
            </a:r>
            <a:r>
              <a:rPr lang="fr-FR" i="1" u="sng" dirty="0">
                <a:solidFill>
                  <a:srgbClr val="666666"/>
                </a:solidFill>
                <a:latin typeface="Proxima Nova"/>
              </a:rPr>
              <a:t> are </a:t>
            </a:r>
            <a:r>
              <a:rPr lang="fr-FR" i="1" u="sng" dirty="0" err="1">
                <a:solidFill>
                  <a:srgbClr val="666666"/>
                </a:solidFill>
                <a:latin typeface="Proxima Nova"/>
              </a:rPr>
              <a:t>easy</a:t>
            </a:r>
            <a:r>
              <a:rPr lang="fr-FR" i="1" u="sng" dirty="0">
                <a:solidFill>
                  <a:srgbClr val="666666"/>
                </a:solidFill>
                <a:latin typeface="Proxima Nova"/>
              </a:rPr>
              <a:t> for people to </a:t>
            </a:r>
            <a:r>
              <a:rPr lang="fr-FR" i="1" u="sng" dirty="0" err="1">
                <a:solidFill>
                  <a:srgbClr val="666666"/>
                </a:solidFill>
                <a:latin typeface="Proxima Nova"/>
              </a:rPr>
              <a:t>perform</a:t>
            </a:r>
            <a:r>
              <a:rPr lang="fr-FR" i="1" u="sng" dirty="0">
                <a:solidFill>
                  <a:srgbClr val="666666"/>
                </a:solidFill>
                <a:latin typeface="Proxima Nova"/>
              </a:rPr>
              <a:t> but hard for people to </a:t>
            </a:r>
            <a:r>
              <a:rPr lang="fr-FR" i="1" u="sng" dirty="0" err="1">
                <a:solidFill>
                  <a:srgbClr val="666666"/>
                </a:solidFill>
                <a:latin typeface="Proxima Nova"/>
              </a:rPr>
              <a:t>describe</a:t>
            </a:r>
            <a:r>
              <a:rPr lang="fr-FR" i="1" u="sng" dirty="0">
                <a:solidFill>
                  <a:srgbClr val="666666"/>
                </a:solidFill>
                <a:latin typeface="Proxima Nova"/>
              </a:rPr>
              <a:t> </a:t>
            </a:r>
            <a:r>
              <a:rPr lang="fr-FR" i="1" u="sng" dirty="0" err="1">
                <a:solidFill>
                  <a:srgbClr val="666666"/>
                </a:solidFill>
                <a:latin typeface="Proxima Nova"/>
              </a:rPr>
              <a:t>formally</a:t>
            </a:r>
            <a:r>
              <a:rPr lang="fr-FR" i="1" dirty="0">
                <a:solidFill>
                  <a:srgbClr val="666666"/>
                </a:solidFill>
                <a:latin typeface="Proxima Nova"/>
              </a:rPr>
              <a:t> —</a:t>
            </a:r>
            <a:br>
              <a:rPr lang="fr-FR" i="1" dirty="0">
                <a:solidFill>
                  <a:srgbClr val="666666"/>
                </a:solidFill>
                <a:latin typeface="Proxima Nova"/>
              </a:rPr>
            </a:br>
            <a:br>
              <a:rPr lang="fr-FR" i="1" dirty="0">
                <a:solidFill>
                  <a:srgbClr val="666666"/>
                </a:solidFill>
                <a:latin typeface="Proxima Nova"/>
              </a:rPr>
            </a:br>
            <a:r>
              <a:rPr lang="fr-FR" i="1" dirty="0" err="1">
                <a:solidFill>
                  <a:srgbClr val="666666"/>
                </a:solidFill>
                <a:latin typeface="Proxima Nova"/>
              </a:rPr>
              <a:t>problems</a:t>
            </a:r>
            <a:r>
              <a:rPr lang="fr-FR" i="1" dirty="0">
                <a:solidFill>
                  <a:srgbClr val="666666"/>
                </a:solidFill>
                <a:latin typeface="Proxima Nova"/>
              </a:rPr>
              <a:t> </a:t>
            </a:r>
            <a:r>
              <a:rPr lang="fr-FR" i="1" dirty="0" err="1">
                <a:solidFill>
                  <a:srgbClr val="666666"/>
                </a:solidFill>
                <a:latin typeface="Proxima Nova"/>
              </a:rPr>
              <a:t>that</a:t>
            </a:r>
            <a:r>
              <a:rPr lang="fr-FR" i="1" dirty="0">
                <a:solidFill>
                  <a:srgbClr val="666666"/>
                </a:solidFill>
                <a:latin typeface="Proxima Nova"/>
              </a:rPr>
              <a:t> </a:t>
            </a:r>
            <a:r>
              <a:rPr lang="fr-FR" i="1" dirty="0" err="1">
                <a:solidFill>
                  <a:srgbClr val="666666"/>
                </a:solidFill>
                <a:latin typeface="Proxima Nova"/>
              </a:rPr>
              <a:t>we</a:t>
            </a:r>
            <a:r>
              <a:rPr lang="fr-FR" i="1" dirty="0">
                <a:solidFill>
                  <a:srgbClr val="666666"/>
                </a:solidFill>
                <a:latin typeface="Proxima Nova"/>
              </a:rPr>
              <a:t> </a:t>
            </a:r>
            <a:r>
              <a:rPr lang="fr-FR" i="1" dirty="0" err="1">
                <a:solidFill>
                  <a:srgbClr val="666666"/>
                </a:solidFill>
                <a:latin typeface="Proxima Nova"/>
              </a:rPr>
              <a:t>solve</a:t>
            </a:r>
            <a:r>
              <a:rPr lang="fr-FR" i="1" dirty="0">
                <a:solidFill>
                  <a:srgbClr val="666666"/>
                </a:solidFill>
                <a:latin typeface="Proxima Nova"/>
              </a:rPr>
              <a:t> </a:t>
            </a:r>
            <a:r>
              <a:rPr lang="fr-FR" i="1" dirty="0" err="1">
                <a:solidFill>
                  <a:srgbClr val="666666"/>
                </a:solidFill>
                <a:latin typeface="Proxima Nova"/>
              </a:rPr>
              <a:t>intuitively</a:t>
            </a:r>
            <a:r>
              <a:rPr lang="fr-FR" i="1" dirty="0">
                <a:solidFill>
                  <a:srgbClr val="666666"/>
                </a:solidFill>
                <a:latin typeface="Proxima Nova"/>
              </a:rPr>
              <a:t>, </a:t>
            </a:r>
            <a:r>
              <a:rPr lang="fr-FR" i="1" dirty="0" err="1">
                <a:solidFill>
                  <a:srgbClr val="666666"/>
                </a:solidFill>
                <a:latin typeface="Proxima Nova"/>
              </a:rPr>
              <a:t>that</a:t>
            </a:r>
            <a:r>
              <a:rPr lang="fr-FR" i="1" dirty="0">
                <a:solidFill>
                  <a:srgbClr val="666666"/>
                </a:solidFill>
                <a:latin typeface="Proxima Nova"/>
              </a:rPr>
              <a:t> </a:t>
            </a:r>
            <a:r>
              <a:rPr lang="fr-FR" i="1" dirty="0" err="1">
                <a:solidFill>
                  <a:srgbClr val="666666"/>
                </a:solidFill>
                <a:latin typeface="Proxima Nova"/>
              </a:rPr>
              <a:t>feel</a:t>
            </a:r>
            <a:r>
              <a:rPr lang="fr-FR" i="1" dirty="0">
                <a:solidFill>
                  <a:srgbClr val="666666"/>
                </a:solidFill>
                <a:latin typeface="Proxima Nova"/>
              </a:rPr>
              <a:t> </a:t>
            </a:r>
            <a:r>
              <a:rPr lang="fr-FR" i="1" dirty="0" err="1">
                <a:solidFill>
                  <a:srgbClr val="666666"/>
                </a:solidFill>
                <a:latin typeface="Proxima Nova"/>
              </a:rPr>
              <a:t>automatic</a:t>
            </a:r>
            <a:r>
              <a:rPr lang="fr-FR" i="1" dirty="0">
                <a:solidFill>
                  <a:srgbClr val="666666"/>
                </a:solidFill>
                <a:latin typeface="Proxima Nova"/>
              </a:rPr>
              <a:t>, </a:t>
            </a:r>
            <a:r>
              <a:rPr lang="fr-FR" i="1" dirty="0" err="1">
                <a:solidFill>
                  <a:srgbClr val="666666"/>
                </a:solidFill>
                <a:latin typeface="Proxima Nova"/>
              </a:rPr>
              <a:t>like</a:t>
            </a:r>
            <a:r>
              <a:rPr lang="fr-FR" i="1" dirty="0">
                <a:solidFill>
                  <a:srgbClr val="666666"/>
                </a:solidFill>
                <a:latin typeface="Proxima Nova"/>
              </a:rPr>
              <a:t> </a:t>
            </a:r>
            <a:r>
              <a:rPr lang="fr-FR" i="1" dirty="0" err="1">
                <a:solidFill>
                  <a:srgbClr val="666666"/>
                </a:solidFill>
                <a:latin typeface="Proxima Nova"/>
              </a:rPr>
              <a:t>recognizing</a:t>
            </a:r>
            <a:r>
              <a:rPr lang="fr-FR" i="1" dirty="0">
                <a:solidFill>
                  <a:srgbClr val="666666"/>
                </a:solidFill>
                <a:latin typeface="Proxima Nova"/>
              </a:rPr>
              <a:t> </a:t>
            </a:r>
            <a:r>
              <a:rPr lang="fr-FR" i="1" dirty="0" err="1">
                <a:solidFill>
                  <a:srgbClr val="666666"/>
                </a:solidFill>
                <a:latin typeface="Proxima Nova"/>
              </a:rPr>
              <a:t>spoken</a:t>
            </a:r>
            <a:r>
              <a:rPr lang="fr-FR" i="1" dirty="0">
                <a:solidFill>
                  <a:srgbClr val="666666"/>
                </a:solidFill>
                <a:latin typeface="Proxima Nova"/>
              </a:rPr>
              <a:t> </a:t>
            </a:r>
            <a:r>
              <a:rPr lang="fr-FR" i="1" dirty="0" err="1">
                <a:solidFill>
                  <a:srgbClr val="666666"/>
                </a:solidFill>
                <a:latin typeface="Proxima Nova"/>
              </a:rPr>
              <a:t>words</a:t>
            </a:r>
            <a:r>
              <a:rPr lang="fr-FR" i="1" dirty="0">
                <a:solidFill>
                  <a:srgbClr val="666666"/>
                </a:solidFill>
                <a:latin typeface="Proxima Nova"/>
              </a:rPr>
              <a:t> or faces in images.</a:t>
            </a:r>
            <a:endParaRPr lang="fr-FR" dirty="0"/>
          </a:p>
        </p:txBody>
      </p:sp>
      <p:sp>
        <p:nvSpPr>
          <p:cNvPr id="6" name="Rectangle 5">
            <a:extLst>
              <a:ext uri="{FF2B5EF4-FFF2-40B4-BE49-F238E27FC236}">
                <a16:creationId xmlns:a16="http://schemas.microsoft.com/office/drawing/2014/main" id="{7FF093D3-E41C-304E-9178-2DAE902712A7}"/>
              </a:ext>
            </a:extLst>
          </p:cNvPr>
          <p:cNvSpPr/>
          <p:nvPr/>
        </p:nvSpPr>
        <p:spPr>
          <a:xfrm>
            <a:off x="4572000" y="3883387"/>
            <a:ext cx="4572000" cy="523220"/>
          </a:xfrm>
          <a:prstGeom prst="rect">
            <a:avLst/>
          </a:prstGeom>
        </p:spPr>
        <p:txBody>
          <a:bodyPr>
            <a:spAutoFit/>
          </a:bodyPr>
          <a:lstStyle/>
          <a:p>
            <a:r>
              <a:rPr lang="fr-FR" dirty="0" err="1">
                <a:solidFill>
                  <a:srgbClr val="666666"/>
                </a:solidFill>
                <a:latin typeface="Proxima Nova"/>
              </a:rPr>
              <a:t>Goodfellow</a:t>
            </a:r>
            <a:r>
              <a:rPr lang="fr-FR" dirty="0">
                <a:solidFill>
                  <a:srgbClr val="666666"/>
                </a:solidFill>
                <a:latin typeface="Proxima Nova"/>
              </a:rPr>
              <a:t>, Bengio and Courville (2016). </a:t>
            </a:r>
            <a:r>
              <a:rPr lang="fr-FR" dirty="0" err="1">
                <a:solidFill>
                  <a:srgbClr val="666666"/>
                </a:solidFill>
                <a:latin typeface="Proxima Nova"/>
              </a:rPr>
              <a:t>Deep</a:t>
            </a:r>
            <a:r>
              <a:rPr lang="fr-FR" dirty="0">
                <a:solidFill>
                  <a:srgbClr val="666666"/>
                </a:solidFill>
                <a:latin typeface="Proxima Nova"/>
              </a:rPr>
              <a:t> Learning, MIT </a:t>
            </a:r>
            <a:r>
              <a:rPr lang="fr-FR" dirty="0" err="1">
                <a:solidFill>
                  <a:srgbClr val="666666"/>
                </a:solidFill>
                <a:latin typeface="Proxima Nova"/>
              </a:rPr>
              <a:t>Press</a:t>
            </a:r>
            <a:endParaRPr lang="fr-FR" dirty="0"/>
          </a:p>
        </p:txBody>
      </p:sp>
    </p:spTree>
    <p:extLst>
      <p:ext uri="{BB962C8B-B14F-4D97-AF65-F5344CB8AC3E}">
        <p14:creationId xmlns:p14="http://schemas.microsoft.com/office/powerpoint/2010/main" val="248826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2245475" y="485225"/>
            <a:ext cx="7010950" cy="4706799"/>
          </a:xfrm>
          <a:prstGeom prst="rect">
            <a:avLst/>
          </a:prstGeom>
          <a:noFill/>
          <a:ln>
            <a:noFill/>
          </a:ln>
        </p:spPr>
      </p:pic>
      <p:sp>
        <p:nvSpPr>
          <p:cNvPr id="61" name="Google Shape;61;p14"/>
          <p:cNvSpPr txBox="1">
            <a:spLocks noGrp="1"/>
          </p:cNvSpPr>
          <p:nvPr>
            <p:ph type="title"/>
          </p:nvPr>
        </p:nvSpPr>
        <p:spPr>
          <a:xfrm>
            <a:off x="237558"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Des données,</a:t>
            </a:r>
            <a:br>
              <a:rPr lang="fr-FR" dirty="0"/>
            </a:br>
            <a:br>
              <a:rPr lang="fr-FR" dirty="0"/>
            </a:br>
            <a:r>
              <a:rPr lang="fr-FR" dirty="0"/>
              <a:t>le bac à sable,</a:t>
            </a:r>
            <a:br>
              <a:rPr lang="fr-FR" dirty="0"/>
            </a:br>
            <a:r>
              <a:rPr lang="fr-FR" dirty="0"/>
              <a:t>le couteau</a:t>
            </a:r>
            <a:br>
              <a:rPr lang="fr-FR" dirty="0"/>
            </a:br>
            <a:r>
              <a:rPr lang="fr-FR" dirty="0"/>
              <a:t>suisse</a:t>
            </a:r>
          </a:p>
        </p:txBody>
      </p:sp>
      <p:sp>
        <p:nvSpPr>
          <p:cNvPr id="62" name="Google Shape;62;p14"/>
          <p:cNvSpPr txBox="1"/>
          <p:nvPr/>
        </p:nvSpPr>
        <p:spPr>
          <a:xfrm>
            <a:off x="0" y="4822650"/>
            <a:ext cx="18342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a:solidFill>
                  <a:srgbClr val="999999"/>
                </a:solidFill>
              </a:rPr>
              <a:t>Thomas &amp; Cook (2006)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25B15-2EEF-EE49-A8BF-9C2221635715}"/>
              </a:ext>
            </a:extLst>
          </p:cNvPr>
          <p:cNvSpPr>
            <a:spLocks noGrp="1"/>
          </p:cNvSpPr>
          <p:nvPr>
            <p:ph type="title"/>
          </p:nvPr>
        </p:nvSpPr>
        <p:spPr/>
        <p:txBody>
          <a:bodyPr/>
          <a:lstStyle/>
          <a:p>
            <a:r>
              <a:rPr lang="fr-FR" dirty="0"/>
              <a:t>IA</a:t>
            </a:r>
          </a:p>
        </p:txBody>
      </p:sp>
      <p:sp>
        <p:nvSpPr>
          <p:cNvPr id="3" name="Espace réservé du texte 2">
            <a:extLst>
              <a:ext uri="{FF2B5EF4-FFF2-40B4-BE49-F238E27FC236}">
                <a16:creationId xmlns:a16="http://schemas.microsoft.com/office/drawing/2014/main" id="{97D1B426-4D6E-2940-A5FD-E9E9545A32BB}"/>
              </a:ext>
            </a:extLst>
          </p:cNvPr>
          <p:cNvSpPr>
            <a:spLocks noGrp="1"/>
          </p:cNvSpPr>
          <p:nvPr>
            <p:ph type="body" idx="1"/>
          </p:nvPr>
        </p:nvSpPr>
        <p:spPr/>
        <p:txBody>
          <a:bodyPr/>
          <a:lstStyle/>
          <a:p>
            <a:pPr>
              <a:lnSpc>
                <a:spcPct val="100000"/>
              </a:lnSpc>
            </a:pPr>
            <a:r>
              <a:rPr lang="fr-FR" sz="2400" dirty="0"/>
              <a:t>Biais induit par l’apprentissage</a:t>
            </a:r>
          </a:p>
          <a:p>
            <a:pPr lvl="1">
              <a:lnSpc>
                <a:spcPct val="100000"/>
              </a:lnSpc>
              <a:spcBef>
                <a:spcPts val="600"/>
              </a:spcBef>
            </a:pPr>
            <a:r>
              <a:rPr lang="fr-FR" sz="2000" dirty="0"/>
              <a:t>Comprendre l’origine du modèle, des données d’apprentissage, de leurs effets sur le modèle produit</a:t>
            </a:r>
          </a:p>
          <a:p>
            <a:pPr lvl="1">
              <a:lnSpc>
                <a:spcPct val="100000"/>
              </a:lnSpc>
              <a:spcBef>
                <a:spcPts val="600"/>
              </a:spcBef>
            </a:pPr>
            <a:r>
              <a:rPr lang="fr-FR" sz="2000" dirty="0"/>
              <a:t>Le tester</a:t>
            </a:r>
          </a:p>
          <a:p>
            <a:pPr>
              <a:lnSpc>
                <a:spcPct val="100000"/>
              </a:lnSpc>
              <a:spcBef>
                <a:spcPts val="1200"/>
              </a:spcBef>
            </a:pPr>
            <a:r>
              <a:rPr lang="fr-FR" sz="2400" dirty="0"/>
              <a:t>Effet boîte noire</a:t>
            </a:r>
          </a:p>
          <a:p>
            <a:pPr lvl="1">
              <a:lnSpc>
                <a:spcPct val="100000"/>
              </a:lnSpc>
              <a:spcBef>
                <a:spcPts val="600"/>
              </a:spcBef>
            </a:pPr>
            <a:r>
              <a:rPr lang="fr-FR" sz="2000" dirty="0" err="1"/>
              <a:t>Explainable</a:t>
            </a:r>
            <a:r>
              <a:rPr lang="fr-FR" sz="2000" dirty="0"/>
              <a:t> AI</a:t>
            </a:r>
          </a:p>
        </p:txBody>
      </p:sp>
    </p:spTree>
    <p:extLst>
      <p:ext uri="{BB962C8B-B14F-4D97-AF65-F5344CB8AC3E}">
        <p14:creationId xmlns:p14="http://schemas.microsoft.com/office/powerpoint/2010/main" val="335004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9C22-1C86-8144-83F7-4D96AB7E8EF5}"/>
              </a:ext>
            </a:extLst>
          </p:cNvPr>
          <p:cNvSpPr>
            <a:spLocks noGrp="1"/>
          </p:cNvSpPr>
          <p:nvPr>
            <p:ph type="title"/>
          </p:nvPr>
        </p:nvSpPr>
        <p:spPr/>
        <p:txBody>
          <a:bodyPr/>
          <a:lstStyle/>
          <a:p>
            <a:r>
              <a:rPr lang="fr-FR" dirty="0"/>
              <a:t>Un mot de conclusion</a:t>
            </a:r>
          </a:p>
        </p:txBody>
      </p:sp>
      <p:sp>
        <p:nvSpPr>
          <p:cNvPr id="3" name="Espace réservé du texte 2">
            <a:extLst>
              <a:ext uri="{FF2B5EF4-FFF2-40B4-BE49-F238E27FC236}">
                <a16:creationId xmlns:a16="http://schemas.microsoft.com/office/drawing/2014/main" id="{0D874C33-4E8B-5541-B8B9-CA411685F7BA}"/>
              </a:ext>
            </a:extLst>
          </p:cNvPr>
          <p:cNvSpPr>
            <a:spLocks noGrp="1"/>
          </p:cNvSpPr>
          <p:nvPr>
            <p:ph type="body" idx="1"/>
          </p:nvPr>
        </p:nvSpPr>
        <p:spPr>
          <a:xfrm>
            <a:off x="311700" y="1025060"/>
            <a:ext cx="8520600" cy="3416400"/>
          </a:xfrm>
        </p:spPr>
        <p:txBody>
          <a:bodyPr/>
          <a:lstStyle/>
          <a:p>
            <a:pPr>
              <a:lnSpc>
                <a:spcPct val="100000"/>
              </a:lnSpc>
            </a:pPr>
            <a:r>
              <a:rPr lang="fr-FR" sz="2400" dirty="0"/>
              <a:t>Sciences sociales computationnelles</a:t>
            </a:r>
          </a:p>
          <a:p>
            <a:pPr lvl="1">
              <a:lnSpc>
                <a:spcPct val="100000"/>
              </a:lnSpc>
              <a:spcBef>
                <a:spcPts val="600"/>
              </a:spcBef>
            </a:pPr>
            <a:r>
              <a:rPr lang="fr-FR" sz="2000" dirty="0"/>
              <a:t>Se rapprocher de la science informatique: science des représentations « symboliques », et de leurs transformations</a:t>
            </a:r>
          </a:p>
          <a:p>
            <a:pPr lvl="1">
              <a:lnSpc>
                <a:spcPct val="100000"/>
              </a:lnSpc>
              <a:spcBef>
                <a:spcPts val="600"/>
              </a:spcBef>
            </a:pPr>
            <a:r>
              <a:rPr lang="fr-FR" sz="2000" dirty="0"/>
              <a:t>Les questions étudiées en SHS, les données des SHS pour poser des défis à l’informatique</a:t>
            </a:r>
          </a:p>
          <a:p>
            <a:pPr>
              <a:lnSpc>
                <a:spcPct val="100000"/>
              </a:lnSpc>
              <a:spcBef>
                <a:spcPts val="1200"/>
              </a:spcBef>
            </a:pPr>
            <a:r>
              <a:rPr lang="fr-FR" sz="2400" dirty="0"/>
              <a:t>Les indispensable des SHS computationnelles:</a:t>
            </a:r>
          </a:p>
          <a:p>
            <a:pPr lvl="1">
              <a:lnSpc>
                <a:spcPct val="100000"/>
              </a:lnSpc>
              <a:spcBef>
                <a:spcPts val="600"/>
              </a:spcBef>
            </a:pPr>
            <a:r>
              <a:rPr lang="fr-FR" sz="2000" dirty="0"/>
              <a:t>data </a:t>
            </a:r>
            <a:r>
              <a:rPr lang="fr-FR" sz="2000" dirty="0" err="1"/>
              <a:t>literacy</a:t>
            </a:r>
            <a:endParaRPr lang="fr-FR" sz="2000" dirty="0"/>
          </a:p>
          <a:p>
            <a:pPr lvl="1">
              <a:lnSpc>
                <a:spcPct val="100000"/>
              </a:lnSpc>
              <a:spcBef>
                <a:spcPts val="600"/>
              </a:spcBef>
            </a:pPr>
            <a:r>
              <a:rPr lang="fr-FR" sz="2000" dirty="0"/>
              <a:t>code </a:t>
            </a:r>
            <a:r>
              <a:rPr lang="fr-FR" sz="2000" dirty="0" err="1"/>
              <a:t>literacy</a:t>
            </a:r>
            <a:endParaRPr lang="fr-FR" sz="2000" dirty="0"/>
          </a:p>
        </p:txBody>
      </p:sp>
    </p:spTree>
    <p:extLst>
      <p:ext uri="{BB962C8B-B14F-4D97-AF65-F5344CB8AC3E}">
        <p14:creationId xmlns:p14="http://schemas.microsoft.com/office/powerpoint/2010/main" val="201875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9C22-1C86-8144-83F7-4D96AB7E8EF5}"/>
              </a:ext>
            </a:extLst>
          </p:cNvPr>
          <p:cNvSpPr>
            <a:spLocks noGrp="1"/>
          </p:cNvSpPr>
          <p:nvPr>
            <p:ph type="title"/>
          </p:nvPr>
        </p:nvSpPr>
        <p:spPr/>
        <p:txBody>
          <a:bodyPr/>
          <a:lstStyle/>
          <a:p>
            <a:r>
              <a:rPr lang="fr-FR" dirty="0"/>
              <a:t>Un mot de conclusion</a:t>
            </a:r>
          </a:p>
        </p:txBody>
      </p:sp>
      <p:sp>
        <p:nvSpPr>
          <p:cNvPr id="3" name="Espace réservé du texte 2">
            <a:extLst>
              <a:ext uri="{FF2B5EF4-FFF2-40B4-BE49-F238E27FC236}">
                <a16:creationId xmlns:a16="http://schemas.microsoft.com/office/drawing/2014/main" id="{0D874C33-4E8B-5541-B8B9-CA411685F7BA}"/>
              </a:ext>
            </a:extLst>
          </p:cNvPr>
          <p:cNvSpPr>
            <a:spLocks noGrp="1"/>
          </p:cNvSpPr>
          <p:nvPr>
            <p:ph type="body" idx="1"/>
          </p:nvPr>
        </p:nvSpPr>
        <p:spPr>
          <a:xfrm>
            <a:off x="311700" y="1025060"/>
            <a:ext cx="8520600" cy="3416400"/>
          </a:xfrm>
        </p:spPr>
        <p:txBody>
          <a:bodyPr/>
          <a:lstStyle/>
          <a:p>
            <a:pPr>
              <a:lnSpc>
                <a:spcPct val="100000"/>
              </a:lnSpc>
            </a:pPr>
            <a:r>
              <a:rPr lang="fr-FR" sz="2400" dirty="0"/>
              <a:t>Dans l’exploration, les SHS sont les maîtres de jeu</a:t>
            </a:r>
          </a:p>
          <a:p>
            <a:pPr lvl="1">
              <a:lnSpc>
                <a:spcPct val="100000"/>
              </a:lnSpc>
              <a:spcBef>
                <a:spcPts val="600"/>
              </a:spcBef>
            </a:pPr>
            <a:r>
              <a:rPr lang="fr-FR" sz="2000" dirty="0"/>
              <a:t>sortir d’une vision outillage de l’informatique, et</a:t>
            </a:r>
            <a:br>
              <a:rPr lang="fr-FR" sz="2000" dirty="0"/>
            </a:br>
            <a:r>
              <a:rPr lang="fr-FR" sz="2000" dirty="0"/>
              <a:t>s’intéresser aux concepts qui sont mis en jeu dans les représentations des objets, et dans les manipulations de ces représentations</a:t>
            </a:r>
          </a:p>
        </p:txBody>
      </p:sp>
      <p:sp>
        <p:nvSpPr>
          <p:cNvPr id="4" name="Rectangle 3">
            <a:extLst>
              <a:ext uri="{FF2B5EF4-FFF2-40B4-BE49-F238E27FC236}">
                <a16:creationId xmlns:a16="http://schemas.microsoft.com/office/drawing/2014/main" id="{95210572-645C-E94B-97CE-A729DBEC4D44}"/>
              </a:ext>
            </a:extLst>
          </p:cNvPr>
          <p:cNvSpPr/>
          <p:nvPr/>
        </p:nvSpPr>
        <p:spPr>
          <a:xfrm>
            <a:off x="311700" y="3629756"/>
            <a:ext cx="5816184" cy="738664"/>
          </a:xfrm>
          <a:prstGeom prst="rect">
            <a:avLst/>
          </a:prstGeom>
        </p:spPr>
        <p:txBody>
          <a:bodyPr wrap="square">
            <a:spAutoFit/>
          </a:bodyPr>
          <a:lstStyle/>
          <a:p>
            <a:r>
              <a:rPr lang="fr-FR" i="1" dirty="0">
                <a:solidFill>
                  <a:schemeClr val="tx1">
                    <a:lumMod val="50000"/>
                    <a:lumOff val="50000"/>
                  </a:schemeClr>
                </a:solidFill>
                <a:latin typeface="Arial" panose="020B0604020202020204" pitchFamily="34" charset="0"/>
              </a:rPr>
              <a:t>« Nous pensons trop souvent que le monde numérique est distinct du monde tout court, alors que c'est </a:t>
            </a:r>
            <a:r>
              <a:rPr lang="fr-FR" i="1" u="sng" dirty="0">
                <a:solidFill>
                  <a:schemeClr val="tx1">
                    <a:lumMod val="50000"/>
                    <a:lumOff val="50000"/>
                  </a:schemeClr>
                </a:solidFill>
                <a:latin typeface="Arial" panose="020B0604020202020204" pitchFamily="34" charset="0"/>
              </a:rPr>
              <a:t>notre monde</a:t>
            </a:r>
            <a:r>
              <a:rPr lang="fr-FR" i="1" dirty="0">
                <a:solidFill>
                  <a:schemeClr val="tx1">
                    <a:lumMod val="50000"/>
                    <a:lumOff val="50000"/>
                  </a:schemeClr>
                </a:solidFill>
                <a:latin typeface="Arial" panose="020B0604020202020204" pitchFamily="34" charset="0"/>
              </a:rPr>
              <a:t> qui </a:t>
            </a:r>
            <a:r>
              <a:rPr lang="fr-FR" i="1" u="sng" dirty="0">
                <a:solidFill>
                  <a:schemeClr val="tx1">
                    <a:lumMod val="50000"/>
                    <a:lumOff val="50000"/>
                  </a:schemeClr>
                </a:solidFill>
                <a:latin typeface="Arial" panose="020B0604020202020204" pitchFamily="34" charset="0"/>
              </a:rPr>
              <a:t>devient numérique</a:t>
            </a:r>
            <a:r>
              <a:rPr lang="fr-FR" i="1" dirty="0">
                <a:solidFill>
                  <a:schemeClr val="tx1">
                    <a:lumMod val="50000"/>
                    <a:lumOff val="50000"/>
                  </a:schemeClr>
                </a:solidFill>
                <a:latin typeface="Arial" panose="020B0604020202020204" pitchFamily="34" charset="0"/>
              </a:rPr>
              <a:t>. Cyberespace et espace ne font qu’un. »</a:t>
            </a:r>
          </a:p>
        </p:txBody>
      </p:sp>
      <p:sp>
        <p:nvSpPr>
          <p:cNvPr id="5" name="Rectangle 4">
            <a:extLst>
              <a:ext uri="{FF2B5EF4-FFF2-40B4-BE49-F238E27FC236}">
                <a16:creationId xmlns:a16="http://schemas.microsoft.com/office/drawing/2014/main" id="{0D9995AB-B6A1-B647-802C-7D1A89BF2B81}"/>
              </a:ext>
            </a:extLst>
          </p:cNvPr>
          <p:cNvSpPr/>
          <p:nvPr/>
        </p:nvSpPr>
        <p:spPr>
          <a:xfrm>
            <a:off x="5401752" y="4368420"/>
            <a:ext cx="3188504" cy="646331"/>
          </a:xfrm>
          <a:prstGeom prst="rect">
            <a:avLst/>
          </a:prstGeom>
        </p:spPr>
        <p:txBody>
          <a:bodyPr wrap="square">
            <a:spAutoFit/>
          </a:bodyPr>
          <a:lstStyle/>
          <a:p>
            <a:pPr algn="r"/>
            <a:r>
              <a:rPr lang="fr-FR" sz="1200" dirty="0">
                <a:solidFill>
                  <a:schemeClr val="tx1">
                    <a:lumMod val="50000"/>
                    <a:lumOff val="50000"/>
                  </a:schemeClr>
                </a:solidFill>
                <a:latin typeface="Arial" panose="020B0604020202020204" pitchFamily="34" charset="0"/>
              </a:rPr>
              <a:t>Luc de Brabandère (2019)</a:t>
            </a:r>
            <a:r>
              <a:rPr lang="fr-FR" sz="1200" i="1" dirty="0">
                <a:solidFill>
                  <a:schemeClr val="tx1">
                    <a:lumMod val="50000"/>
                    <a:lumOff val="50000"/>
                  </a:schemeClr>
                </a:solidFill>
                <a:latin typeface="Arial" panose="020B0604020202020204" pitchFamily="34" charset="0"/>
              </a:rPr>
              <a:t>. Petite philosophie de la transformation digitale. </a:t>
            </a:r>
            <a:r>
              <a:rPr lang="fr-FR" sz="1200" dirty="0">
                <a:solidFill>
                  <a:schemeClr val="tx1">
                    <a:lumMod val="50000"/>
                    <a:lumOff val="50000"/>
                  </a:schemeClr>
                </a:solidFill>
                <a:latin typeface="Arial" panose="020B0604020202020204" pitchFamily="34" charset="0"/>
              </a:rPr>
              <a:t>Manitoba Editions.</a:t>
            </a:r>
          </a:p>
        </p:txBody>
      </p:sp>
    </p:spTree>
    <p:extLst>
      <p:ext uri="{BB962C8B-B14F-4D97-AF65-F5344CB8AC3E}">
        <p14:creationId xmlns:p14="http://schemas.microsoft.com/office/powerpoint/2010/main" val="12914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Etienne Ollion - Au-delà des Big data</a:t>
            </a:r>
          </a:p>
          <a:p>
            <a:pPr marL="0" lvl="0" indent="0" algn="l" rtl="0">
              <a:spcBef>
                <a:spcPts val="0"/>
              </a:spcBef>
              <a:spcAft>
                <a:spcPts val="0"/>
              </a:spcAft>
              <a:buNone/>
            </a:pPr>
            <a:endParaRPr lang="fr-FR"/>
          </a:p>
          <a:p>
            <a:pPr marL="0" lvl="0" indent="0" algn="l" rtl="0">
              <a:spcBef>
                <a:spcPts val="0"/>
              </a:spcBef>
              <a:spcAft>
                <a:spcPts val="0"/>
              </a:spcAft>
              <a:buNone/>
            </a:pPr>
            <a:endParaRPr lang="fr-FR"/>
          </a:p>
        </p:txBody>
      </p:sp>
      <p:sp>
        <p:nvSpPr>
          <p:cNvPr id="104" name="Google Shape;104;p1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2400"/>
              <a:t>Les sciences sociales face à la révolution numérique ?</a:t>
            </a:r>
          </a:p>
          <a:p>
            <a:pPr marL="0" lvl="0" indent="0" algn="l" rtl="0">
              <a:spcBef>
                <a:spcPts val="1600"/>
              </a:spcBef>
              <a:spcAft>
                <a:spcPts val="0"/>
              </a:spcAft>
              <a:buNone/>
            </a:pPr>
            <a:r>
              <a:rPr lang="fr-FR" sz="2400"/>
              <a:t>3 promesses vaines</a:t>
            </a:r>
          </a:p>
          <a:p>
            <a:pPr marL="457200" lvl="0" indent="-355600" algn="l" rtl="0">
              <a:lnSpc>
                <a:spcPct val="150000"/>
              </a:lnSpc>
              <a:spcBef>
                <a:spcPts val="1600"/>
              </a:spcBef>
              <a:spcAft>
                <a:spcPts val="0"/>
              </a:spcAft>
              <a:buSzPts val="2000"/>
              <a:buChar char="●"/>
            </a:pPr>
            <a:r>
              <a:rPr lang="fr-FR" sz="2000"/>
              <a:t>Empirique 		</a:t>
            </a:r>
            <a:r>
              <a:rPr lang="fr-FR" sz="2000">
                <a:solidFill>
                  <a:schemeClr val="bg1">
                    <a:lumMod val="50000"/>
                  </a:schemeClr>
                </a:solidFill>
              </a:rPr>
              <a:t>(critique des sources)</a:t>
            </a:r>
          </a:p>
          <a:p>
            <a:pPr marL="457200" lvl="0" indent="-355600" algn="l" rtl="0">
              <a:lnSpc>
                <a:spcPct val="150000"/>
              </a:lnSpc>
              <a:spcBef>
                <a:spcPts val="0"/>
              </a:spcBef>
              <a:spcAft>
                <a:spcPts val="0"/>
              </a:spcAft>
              <a:buSzPts val="2000"/>
              <a:buChar char="●"/>
            </a:pPr>
            <a:r>
              <a:rPr lang="fr-FR" sz="2000"/>
              <a:t>Méthodologique 	</a:t>
            </a:r>
            <a:r>
              <a:rPr lang="fr-FR" sz="2000">
                <a:solidFill>
                  <a:schemeClr val="bg1">
                    <a:lumMod val="50000"/>
                  </a:schemeClr>
                </a:solidFill>
              </a:rPr>
              <a:t>(illusion de la complétude)</a:t>
            </a:r>
          </a:p>
          <a:p>
            <a:pPr marL="457200" lvl="0" indent="-355600" algn="l" rtl="0">
              <a:lnSpc>
                <a:spcPct val="150000"/>
              </a:lnSpc>
              <a:spcBef>
                <a:spcPts val="0"/>
              </a:spcBef>
              <a:spcAft>
                <a:spcPts val="0"/>
              </a:spcAft>
              <a:buSzPts val="2000"/>
              <a:buChar char="●"/>
            </a:pPr>
            <a:r>
              <a:rPr lang="fr-FR" sz="2000"/>
              <a:t>Théorique 		</a:t>
            </a:r>
            <a:r>
              <a:rPr lang="fr-FR" sz="2000">
                <a:solidFill>
                  <a:schemeClr val="bg1">
                    <a:lumMod val="50000"/>
                  </a:schemeClr>
                </a:solidFill>
              </a:rPr>
              <a:t>(sur la découverte de lois fondamentales ou des 				 “structures” sociales)</a:t>
            </a:r>
            <a:endParaRPr lang="fr-FR">
              <a:solidFill>
                <a:schemeClr val="bg1">
                  <a:lumMod val="50000"/>
                </a:schemeClr>
              </a:solidFill>
            </a:endParaRPr>
          </a:p>
          <a:p>
            <a:pPr marL="0" lvl="0" indent="0" algn="l" rtl="0">
              <a:spcBef>
                <a:spcPts val="1600"/>
              </a:spcBef>
              <a:spcAft>
                <a:spcPts val="1600"/>
              </a:spcAft>
              <a:buNone/>
            </a:pPr>
            <a:endParaRPr lang="fr-FR"/>
          </a:p>
        </p:txBody>
      </p:sp>
      <p:sp>
        <p:nvSpPr>
          <p:cNvPr id="105" name="Google Shape;105;p17"/>
          <p:cNvSpPr txBox="1"/>
          <p:nvPr/>
        </p:nvSpPr>
        <p:spPr>
          <a:xfrm>
            <a:off x="7269100" y="4744450"/>
            <a:ext cx="1864800" cy="411000"/>
          </a:xfrm>
          <a:prstGeom prst="rect">
            <a:avLst/>
          </a:prstGeom>
          <a:noFill/>
          <a:ln>
            <a:noFill/>
          </a:ln>
        </p:spPr>
        <p:txBody>
          <a:bodyPr spcFirstLastPara="1" wrap="square" lIns="91425" tIns="91425" rIns="91425" bIns="91425" anchor="t" anchorCtr="0">
            <a:noAutofit/>
          </a:bodyPr>
          <a:lstStyle/>
          <a:p>
            <a:pPr lvl="0"/>
            <a:r>
              <a:rPr lang="fr-FR" sz="1200">
                <a:solidFill>
                  <a:srgbClr val="999999"/>
                </a:solidFill>
              </a:rPr>
              <a:t>Ollion &amp; Boelaert (2015)</a:t>
            </a:r>
          </a:p>
        </p:txBody>
      </p:sp>
      <p:pic>
        <p:nvPicPr>
          <p:cNvPr id="2" name="Image 1">
            <a:extLst>
              <a:ext uri="{FF2B5EF4-FFF2-40B4-BE49-F238E27FC236}">
                <a16:creationId xmlns:a16="http://schemas.microsoft.com/office/drawing/2014/main" id="{8D729B5E-9F4F-474F-A5FB-27A507760A9E}"/>
              </a:ext>
            </a:extLst>
          </p:cNvPr>
          <p:cNvPicPr>
            <a:picLocks noChangeAspect="1"/>
          </p:cNvPicPr>
          <p:nvPr/>
        </p:nvPicPr>
        <p:blipFill>
          <a:blip r:embed="rId3"/>
          <a:stretch>
            <a:fillRect/>
          </a:stretch>
        </p:blipFill>
        <p:spPr>
          <a:xfrm>
            <a:off x="7907311" y="1193300"/>
            <a:ext cx="1127356" cy="2369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SHS, Data science &amp; IA</a:t>
            </a:r>
            <a:endParaRPr/>
          </a:p>
        </p:txBody>
      </p:sp>
      <p:pic>
        <p:nvPicPr>
          <p:cNvPr id="111" name="Google Shape;111;p18"/>
          <p:cNvPicPr preferRelativeResize="0"/>
          <p:nvPr/>
        </p:nvPicPr>
        <p:blipFill>
          <a:blip r:embed="rId3">
            <a:alphaModFix/>
          </a:blip>
          <a:stretch>
            <a:fillRect/>
          </a:stretch>
        </p:blipFill>
        <p:spPr>
          <a:xfrm>
            <a:off x="5263550" y="1170125"/>
            <a:ext cx="2549869" cy="3820975"/>
          </a:xfrm>
          <a:prstGeom prst="rect">
            <a:avLst/>
          </a:prstGeom>
          <a:noFill/>
          <a:ln>
            <a:noFill/>
          </a:ln>
          <a:effectLst>
            <a:outerShdw blurRad="57150" dist="19050" dir="5400000" algn="bl" rotWithShape="0">
              <a:srgbClr val="000000">
                <a:alpha val="50000"/>
              </a:srgbClr>
            </a:outerShdw>
          </a:effectLst>
        </p:spPr>
      </p:pic>
      <p:pic>
        <p:nvPicPr>
          <p:cNvPr id="112" name="Google Shape;112;p18"/>
          <p:cNvPicPr preferRelativeResize="0"/>
          <p:nvPr/>
        </p:nvPicPr>
        <p:blipFill>
          <a:blip r:embed="rId4">
            <a:alphaModFix/>
          </a:blip>
          <a:stretch>
            <a:fillRect/>
          </a:stretch>
        </p:blipFill>
        <p:spPr>
          <a:xfrm>
            <a:off x="1292700" y="1170125"/>
            <a:ext cx="2542212" cy="3820975"/>
          </a:xfrm>
          <a:prstGeom prst="rect">
            <a:avLst/>
          </a:prstGeom>
          <a:noFill/>
          <a:ln>
            <a:noFill/>
          </a:ln>
          <a:effectLst>
            <a:outerShdw blurRad="57150" dist="19050" dir="5400000" algn="bl"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EAE87D-A56F-B64F-B5C4-C6B4D733E3BE}"/>
              </a:ext>
            </a:extLst>
          </p:cNvPr>
          <p:cNvSpPr>
            <a:spLocks noGrp="1"/>
          </p:cNvSpPr>
          <p:nvPr>
            <p:ph type="title"/>
          </p:nvPr>
        </p:nvSpPr>
        <p:spPr/>
        <p:txBody>
          <a:bodyPr/>
          <a:lstStyle/>
          <a:p>
            <a:r>
              <a:rPr lang="fr-FR" dirty="0"/>
              <a:t>L’exploration, une démarche structurée</a:t>
            </a:r>
          </a:p>
        </p:txBody>
      </p:sp>
    </p:spTree>
    <p:extLst>
      <p:ext uri="{BB962C8B-B14F-4D97-AF65-F5344CB8AC3E}">
        <p14:creationId xmlns:p14="http://schemas.microsoft.com/office/powerpoint/2010/main" val="356376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F1E7AE-DFFF-5F48-A69C-01DDD6AF28EB}"/>
              </a:ext>
            </a:extLst>
          </p:cNvPr>
          <p:cNvSpPr>
            <a:spLocks noGrp="1"/>
          </p:cNvSpPr>
          <p:nvPr>
            <p:ph type="title"/>
          </p:nvPr>
        </p:nvSpPr>
        <p:spPr>
          <a:xfrm>
            <a:off x="311700" y="445025"/>
            <a:ext cx="4119624" cy="572700"/>
          </a:xfrm>
        </p:spPr>
        <p:txBody>
          <a:bodyPr/>
          <a:lstStyle/>
          <a:p>
            <a:r>
              <a:rPr lang="fr-FR" dirty="0"/>
              <a:t>Ancrer les données dans un domaine,</a:t>
            </a:r>
            <a:br>
              <a:rPr lang="fr-FR" dirty="0"/>
            </a:br>
            <a:r>
              <a:rPr lang="fr-FR" dirty="0"/>
              <a:t>formuler l’objectif</a:t>
            </a:r>
          </a:p>
        </p:txBody>
      </p:sp>
      <p:pic>
        <p:nvPicPr>
          <p:cNvPr id="1026" name="Picture 2" descr="https://lh4.googleusercontent.com/4oRJCasF5ZlDK95KY1SC7rOcdUmCzkmfRNLYPlSgsa1b3TtA8QOlxbksNV3_zEjzxuKFXMj6tIixi6cbyQ2wKg1DzVufv675ofxn7J9dzsEOm2Tf_zAiiPHavg6sakjqLuT28X_-">
            <a:extLst>
              <a:ext uri="{FF2B5EF4-FFF2-40B4-BE49-F238E27FC236}">
                <a16:creationId xmlns:a16="http://schemas.microsoft.com/office/drawing/2014/main" id="{39B7E845-2407-6245-A56B-25943B922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306" y="165649"/>
            <a:ext cx="5052676" cy="3733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52DBQcIWjHBHanVDFEu9oCRUipSsSfhAVbFexOXSKnm6bUWI7q-x7fLTrutSx3Cis0X8p7cikXkfMuaRXUr8oosFirvIhKMGNJxRPfKYihQREdFGjL4lx7okr1nX_7kpPb3hHAt2">
            <a:extLst>
              <a:ext uri="{FF2B5EF4-FFF2-40B4-BE49-F238E27FC236}">
                <a16:creationId xmlns:a16="http://schemas.microsoft.com/office/drawing/2014/main" id="{C7137D31-D3D7-AB48-A230-A861221EE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127" y="3956053"/>
            <a:ext cx="6490526" cy="87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03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C8698-C2EC-7545-B760-457DFBD80140}"/>
              </a:ext>
            </a:extLst>
          </p:cNvPr>
          <p:cNvSpPr>
            <a:spLocks noGrp="1"/>
          </p:cNvSpPr>
          <p:nvPr>
            <p:ph type="title"/>
          </p:nvPr>
        </p:nvSpPr>
        <p:spPr>
          <a:xfrm>
            <a:off x="311700" y="445025"/>
            <a:ext cx="4172894" cy="572700"/>
          </a:xfrm>
        </p:spPr>
        <p:txBody>
          <a:bodyPr/>
          <a:lstStyle/>
          <a:p>
            <a:r>
              <a:rPr lang="fr-FR" dirty="0"/>
              <a:t>Ancrer les données dans un domaine,</a:t>
            </a:r>
            <a:br>
              <a:rPr lang="fr-FR" dirty="0"/>
            </a:br>
            <a:r>
              <a:rPr lang="fr-FR" dirty="0"/>
              <a:t>formuler l’objectif</a:t>
            </a:r>
          </a:p>
        </p:txBody>
      </p:sp>
      <p:pic>
        <p:nvPicPr>
          <p:cNvPr id="3" name="Image 2">
            <a:extLst>
              <a:ext uri="{FF2B5EF4-FFF2-40B4-BE49-F238E27FC236}">
                <a16:creationId xmlns:a16="http://schemas.microsoft.com/office/drawing/2014/main" id="{FD0A17F7-95E7-074F-9879-E77671D6019B}"/>
              </a:ext>
            </a:extLst>
          </p:cNvPr>
          <p:cNvPicPr>
            <a:picLocks noChangeAspect="1"/>
          </p:cNvPicPr>
          <p:nvPr/>
        </p:nvPicPr>
        <p:blipFill>
          <a:blip r:embed="rId2"/>
          <a:stretch>
            <a:fillRect/>
          </a:stretch>
        </p:blipFill>
        <p:spPr>
          <a:xfrm>
            <a:off x="4848651" y="80683"/>
            <a:ext cx="4207029" cy="3617259"/>
          </a:xfrm>
          <a:prstGeom prst="rect">
            <a:avLst/>
          </a:prstGeom>
        </p:spPr>
      </p:pic>
      <p:pic>
        <p:nvPicPr>
          <p:cNvPr id="4" name="Image 3">
            <a:extLst>
              <a:ext uri="{FF2B5EF4-FFF2-40B4-BE49-F238E27FC236}">
                <a16:creationId xmlns:a16="http://schemas.microsoft.com/office/drawing/2014/main" id="{E9D87E20-4DD4-6B4A-B0E7-64E13164A82D}"/>
              </a:ext>
            </a:extLst>
          </p:cNvPr>
          <p:cNvPicPr>
            <a:picLocks noChangeAspect="1"/>
          </p:cNvPicPr>
          <p:nvPr/>
        </p:nvPicPr>
        <p:blipFill>
          <a:blip r:embed="rId3"/>
          <a:stretch>
            <a:fillRect/>
          </a:stretch>
        </p:blipFill>
        <p:spPr>
          <a:xfrm>
            <a:off x="311700" y="3638603"/>
            <a:ext cx="6294956" cy="1197311"/>
          </a:xfrm>
          <a:prstGeom prst="rect">
            <a:avLst/>
          </a:prstGeom>
        </p:spPr>
      </p:pic>
      <p:sp>
        <p:nvSpPr>
          <p:cNvPr id="5" name="Rectangle 4">
            <a:extLst>
              <a:ext uri="{FF2B5EF4-FFF2-40B4-BE49-F238E27FC236}">
                <a16:creationId xmlns:a16="http://schemas.microsoft.com/office/drawing/2014/main" id="{48B104C6-95C8-CE4C-A0F4-EA61B51FDF63}"/>
              </a:ext>
            </a:extLst>
          </p:cNvPr>
          <p:cNvSpPr/>
          <p:nvPr/>
        </p:nvSpPr>
        <p:spPr>
          <a:xfrm>
            <a:off x="3012141" y="4484594"/>
            <a:ext cx="3684494" cy="316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639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3187</TotalTime>
  <Words>2079</Words>
  <Application>Microsoft Macintosh PowerPoint</Application>
  <PresentationFormat>Affichage à l'écran (16:9)</PresentationFormat>
  <Paragraphs>200</Paragraphs>
  <Slides>42</Slides>
  <Notes>9</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42</vt:i4>
      </vt:variant>
    </vt:vector>
  </HeadingPairs>
  <TitlesOfParts>
    <vt:vector size="46" baseType="lpstr">
      <vt:lpstr>Arial</vt:lpstr>
      <vt:lpstr>Courier New</vt:lpstr>
      <vt:lpstr>Proxima Nova</vt:lpstr>
      <vt:lpstr>Simple Light</vt:lpstr>
      <vt:lpstr>Explorer en codant</vt:lpstr>
      <vt:lpstr>Déroulé</vt:lpstr>
      <vt:lpstr>Paradigmes scientifiques</vt:lpstr>
      <vt:lpstr>Des données,  le bac à sable, le couteau suisse</vt:lpstr>
      <vt:lpstr>Etienne Ollion - Au-delà des Big data  </vt:lpstr>
      <vt:lpstr>SHS, Data science &amp; IA</vt:lpstr>
      <vt:lpstr>L’exploration, une démarche structurée</vt:lpstr>
      <vt:lpstr>Ancrer les données dans un domaine, formuler l’objectif</vt:lpstr>
      <vt:lpstr>Ancrer les données dans un domaine, formuler l’objectif</vt:lpstr>
      <vt:lpstr>Allons-y avec méthode</vt:lpstr>
      <vt:lpstr>Un contre-exemple ?</vt:lpstr>
      <vt:lpstr>Etude DG Connect</vt:lpstr>
      <vt:lpstr>Etude DG Connect</vt:lpstr>
      <vt:lpstr>Etude DG Connect</vt:lpstr>
      <vt:lpstr>Un bon exemple</vt:lpstr>
      <vt:lpstr>Etude rétrospective IEG</vt:lpstr>
      <vt:lpstr>Allons-y avec méthode</vt:lpstr>
      <vt:lpstr>Exploration et traitement des données</vt:lpstr>
      <vt:lpstr>Quelle idée des données ?</vt:lpstr>
      <vt:lpstr>L’exploration avant l’exploration</vt:lpstr>
      <vt:lpstr>L’exploration avant l’exploration</vt:lpstr>
      <vt:lpstr>L’exploration avant l’exploration</vt:lpstr>
      <vt:lpstr>L’exploration avant l’exploration</vt:lpstr>
      <vt:lpstr>L’exploration visuelle</vt:lpstr>
      <vt:lpstr>Quel(s) traitement (s) ?</vt:lpstr>
      <vt:lpstr>Explorer en codant</vt:lpstr>
      <vt:lpstr>Présentation PowerPoint</vt:lpstr>
      <vt:lpstr>Présentation PowerPoint</vt:lpstr>
      <vt:lpstr>Un exemple réussi de recherche interdisciplinaire</vt:lpstr>
      <vt:lpstr>H2020 opencare</vt:lpstr>
      <vt:lpstr>Le matériau</vt:lpstr>
      <vt:lpstr>Le matériau</vt:lpstr>
      <vt:lpstr>Ethnographie digitale</vt:lpstr>
      <vt:lpstr>La cartographie</vt:lpstr>
      <vt:lpstr>Ethnographie digitale et analyse de réseaux socio-sémantiques</vt:lpstr>
      <vt:lpstr>De l’exploration à l’introspection ?</vt:lpstr>
      <vt:lpstr>Data science, exploration et IA ?</vt:lpstr>
      <vt:lpstr>IA</vt:lpstr>
      <vt:lpstr>IA</vt:lpstr>
      <vt:lpstr>IA</vt:lpstr>
      <vt:lpstr>Un mot de conclusion</vt:lpstr>
      <vt:lpstr>Un mot de conclusion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Explorer en codant</dc:title>
  <cp:lastModifiedBy>Guy Melançon</cp:lastModifiedBy>
  <cp:revision>151</cp:revision>
  <dcterms:modified xsi:type="dcterms:W3CDTF">2020-10-15T05:16:28Z</dcterms:modified>
</cp:coreProperties>
</file>